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25"/>
  </p:notesMasterIdLst>
  <p:handoutMasterIdLst>
    <p:handoutMasterId r:id="rId26"/>
  </p:handoutMasterIdLst>
  <p:sldIdLst>
    <p:sldId id="274" r:id="rId6"/>
    <p:sldId id="257" r:id="rId7"/>
    <p:sldId id="326" r:id="rId8"/>
    <p:sldId id="327" r:id="rId9"/>
    <p:sldId id="328" r:id="rId10"/>
    <p:sldId id="277" r:id="rId11"/>
    <p:sldId id="338" r:id="rId12"/>
    <p:sldId id="329" r:id="rId13"/>
    <p:sldId id="333" r:id="rId14"/>
    <p:sldId id="334" r:id="rId15"/>
    <p:sldId id="335" r:id="rId16"/>
    <p:sldId id="336" r:id="rId17"/>
    <p:sldId id="258" r:id="rId18"/>
    <p:sldId id="337" r:id="rId19"/>
    <p:sldId id="265" r:id="rId20"/>
    <p:sldId id="272" r:id="rId21"/>
    <p:sldId id="270" r:id="rId22"/>
    <p:sldId id="273" r:id="rId23"/>
    <p:sldId id="339" r:id="rId24"/>
  </p:sldIdLst>
  <p:sldSz cx="9144000" cy="6858000" type="screen4x3"/>
  <p:notesSz cx="6858000" cy="9144000"/>
  <p:defaultTextStyle>
    <a:defPPr>
      <a:defRPr lang="en-GB"/>
    </a:defPPr>
    <a:lvl1pPr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charset="-128"/>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333"/>
    <a:srgbClr val="00FFFF"/>
    <a:srgbClr val="0033FF"/>
    <a:srgbClr val="9900FF"/>
    <a:srgbClr val="FF00FF"/>
    <a:srgbClr val="99FF00"/>
    <a:srgbClr val="FF0000"/>
    <a:srgbClr val="8C008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36125" autoAdjust="0"/>
  </p:normalViewPr>
  <p:slideViewPr>
    <p:cSldViewPr>
      <p:cViewPr varScale="1">
        <p:scale>
          <a:sx n="22" d="100"/>
          <a:sy n="22" d="100"/>
        </p:scale>
        <p:origin x="2622" y="30"/>
      </p:cViewPr>
      <p:guideLst>
        <p:guide orient="horz" pos="2208"/>
        <p:guide pos="2880"/>
      </p:guideLst>
    </p:cSldViewPr>
  </p:slideViewPr>
  <p:outlineViewPr>
    <p:cViewPr>
      <p:scale>
        <a:sx n="50" d="100"/>
        <a:sy n="50" d="100"/>
      </p:scale>
      <p:origin x="0" y="0"/>
    </p:cViewPr>
  </p:outlineViewPr>
  <p:notesTextViewPr>
    <p:cViewPr>
      <p:scale>
        <a:sx n="3" d="2"/>
        <a:sy n="3" d="2"/>
      </p:scale>
      <p:origin x="0" y="0"/>
    </p:cViewPr>
  </p:notesTextViewPr>
  <p:sorterViewPr>
    <p:cViewPr varScale="1">
      <p:scale>
        <a:sx n="1" d="1"/>
        <a:sy n="1" d="1"/>
      </p:scale>
      <p:origin x="0" y="-258"/>
    </p:cViewPr>
  </p:sorterViewPr>
  <p:notesViewPr>
    <p:cSldViewPr>
      <p:cViewPr varScale="1">
        <p:scale>
          <a:sx n="121" d="100"/>
          <a:sy n="121" d="100"/>
        </p:scale>
        <p:origin x="-377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atin typeface="Times" charset="0"/>
                <a:ea typeface="ＭＳ Ｐゴシック" charset="0"/>
                <a:cs typeface="+mn-cs"/>
              </a:defRPr>
            </a:lvl1pPr>
          </a:lstStyle>
          <a:p>
            <a:pPr>
              <a:defRPr/>
            </a:pPr>
            <a:endParaRPr lang="en-GB" dirty="0"/>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GB" dirty="0"/>
          </a:p>
        </p:txBody>
      </p:sp>
      <p:sp>
        <p:nvSpPr>
          <p:cNvPr id="348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atin typeface="Times" charset="0"/>
                <a:ea typeface="ＭＳ Ｐゴシック" charset="0"/>
                <a:cs typeface="+mn-cs"/>
              </a:defRPr>
            </a:lvl1pPr>
          </a:lstStyle>
          <a:p>
            <a:pPr>
              <a:defRPr/>
            </a:pPr>
            <a:endParaRPr lang="en-GB" dirty="0"/>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82A767B-5174-455C-88D5-DA04DB9DB048}" type="slidenum">
              <a:rPr lang="en-GB" altLang="en-US"/>
              <a:pPr/>
              <a:t>‹#›</a:t>
            </a:fld>
            <a:endParaRPr lang="en-GB" altLang="en-US" dirty="0"/>
          </a:p>
        </p:txBody>
      </p:sp>
    </p:spTree>
    <p:extLst>
      <p:ext uri="{BB962C8B-B14F-4D97-AF65-F5344CB8AC3E}">
        <p14:creationId xmlns:p14="http://schemas.microsoft.com/office/powerpoint/2010/main" val="2685988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atin typeface="Times" charset="0"/>
                <a:ea typeface="ＭＳ Ｐゴシック" charset="0"/>
                <a:cs typeface="+mn-cs"/>
              </a:defRPr>
            </a:lvl1pPr>
          </a:lstStyle>
          <a:p>
            <a:pPr>
              <a:defRPr/>
            </a:pPr>
            <a:endParaRPr lang="en-GB" dirty="0"/>
          </a:p>
        </p:txBody>
      </p:sp>
      <p:sp>
        <p:nvSpPr>
          <p:cNvPr id="368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GB"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atin typeface="Times" charset="0"/>
                <a:ea typeface="ＭＳ Ｐゴシック" charset="0"/>
                <a:cs typeface="+mn-cs"/>
              </a:defRPr>
            </a:lvl1pPr>
          </a:lstStyle>
          <a:p>
            <a:pPr>
              <a:defRPr/>
            </a:pPr>
            <a:endParaRPr lang="en-GB"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1298A0C8-59C2-40A1-8647-AB498D9568AA}" type="slidenum">
              <a:rPr lang="en-GB" altLang="en-US"/>
              <a:pPr/>
              <a:t>‹#›</a:t>
            </a:fld>
            <a:endParaRPr lang="en-GB" altLang="en-US" dirty="0"/>
          </a:p>
        </p:txBody>
      </p:sp>
    </p:spTree>
    <p:extLst>
      <p:ext uri="{BB962C8B-B14F-4D97-AF65-F5344CB8AC3E}">
        <p14:creationId xmlns:p14="http://schemas.microsoft.com/office/powerpoint/2010/main" val="1888195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a:t>
            </a:r>
          </a:p>
          <a:p>
            <a:r>
              <a:rPr lang="en-US" dirty="0"/>
              <a:t>This is the title of our report, which arose from work funded by Welsh Government via the Wales Co-op Centre in late 2019, cut short by </a:t>
            </a:r>
            <a:r>
              <a:rPr lang="en-US" dirty="0" err="1"/>
              <a:t>Covid</a:t>
            </a:r>
            <a:r>
              <a:rPr lang="en-US" dirty="0"/>
              <a:t> but now starting up again. </a:t>
            </a:r>
          </a:p>
          <a:p>
            <a:r>
              <a:rPr lang="en-US" dirty="0"/>
              <a:t>The report surfaces some of the </a:t>
            </a:r>
            <a:r>
              <a:rPr lang="en-US" dirty="0" err="1"/>
              <a:t>whats</a:t>
            </a:r>
            <a:r>
              <a:rPr lang="en-US" dirty="0"/>
              <a:t> and whys of social value models and introduces an agenda for how they can be promoted.</a:t>
            </a:r>
          </a:p>
          <a:p>
            <a:r>
              <a:rPr lang="en-US" dirty="0"/>
              <a:t>First up, a big what…</a:t>
            </a:r>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a:t>
            </a:fld>
            <a:endParaRPr lang="en-GB" altLang="en-US" dirty="0"/>
          </a:p>
        </p:txBody>
      </p:sp>
    </p:spTree>
    <p:extLst>
      <p:ext uri="{BB962C8B-B14F-4D97-AF65-F5344CB8AC3E}">
        <p14:creationId xmlns:p14="http://schemas.microsoft.com/office/powerpoint/2010/main" val="285563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second How slide. </a:t>
            </a:r>
          </a:p>
          <a:p>
            <a:r>
              <a:rPr lang="en-US" dirty="0"/>
              <a:t>The road to social value is not just about tendering.</a:t>
            </a:r>
          </a:p>
          <a:p>
            <a:r>
              <a:rPr lang="en-US" dirty="0"/>
              <a:t>What happens before and after procurement is crucial for long-term change.</a:t>
            </a:r>
          </a:p>
          <a:p>
            <a:r>
              <a:rPr lang="en-US" dirty="0"/>
              <a:t>Commissioners need the capacity and the support from leaders to walk their patch and find out what is working and who needs help.</a:t>
            </a:r>
          </a:p>
          <a:p>
            <a:r>
              <a:rPr lang="en-US" dirty="0"/>
              <a:t>That way they can learn more about what to buy and from whom.</a:t>
            </a:r>
          </a:p>
          <a:p>
            <a:r>
              <a:rPr lang="en-US" dirty="0"/>
              <a:t>And they can build trust and create ownership of the change agenda.</a:t>
            </a:r>
          </a:p>
          <a:p>
            <a:r>
              <a:rPr lang="en-US" dirty="0"/>
              <a:t>Multiple outcome measures can also help.</a:t>
            </a:r>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10</a:t>
            </a:fld>
            <a:endParaRPr lang="en-GB" altLang="en-US" dirty="0"/>
          </a:p>
        </p:txBody>
      </p:sp>
    </p:spTree>
    <p:extLst>
      <p:ext uri="{BB962C8B-B14F-4D97-AF65-F5344CB8AC3E}">
        <p14:creationId xmlns:p14="http://schemas.microsoft.com/office/powerpoint/2010/main" val="76501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My third How slide argues that we need commissioners to build capacity </a:t>
            </a:r>
            <a:r>
              <a:rPr lang="en-US" i="1" dirty="0">
                <a:solidFill>
                  <a:srgbClr val="FF0000"/>
                </a:solidFill>
              </a:rPr>
              <a:t>beyond the market.</a:t>
            </a:r>
          </a:p>
          <a:p>
            <a:pPr marL="0" indent="0">
              <a:buNone/>
            </a:pPr>
            <a:r>
              <a:rPr lang="en-US" sz="1200" dirty="0"/>
              <a:t>It is easy to lose sight of the fact that two of the key principles underpinning Part of the Act are completely dependent on the involvement of citizens and communities. </a:t>
            </a:r>
          </a:p>
          <a:p>
            <a:pPr marL="0" indent="0">
              <a:buNone/>
            </a:pPr>
            <a:r>
              <a:rPr lang="en-US" sz="1200" dirty="0"/>
              <a:t>Co-production requires citizen and community voices and assets to be valued and mobilized. Prevention requires citizens and communities to take some responsibility for their own well-being, and to have information and activities which keep them upstream of “care”.</a:t>
            </a:r>
          </a:p>
          <a:p>
            <a:pPr marL="0" indent="0">
              <a:buNone/>
            </a:pPr>
            <a:r>
              <a:rPr lang="en-US" sz="1200" dirty="0"/>
              <a:t>So if commissioners are going to switch on unpaid self-help capacities, and switch off avoidable future demands, they need to think citizens and communities.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This slide suggests what might be relevant commissioning goals for this.</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11</a:t>
            </a:fld>
            <a:endParaRPr lang="en-GB" altLang="en-US" dirty="0"/>
          </a:p>
        </p:txBody>
      </p:sp>
    </p:spTree>
    <p:extLst>
      <p:ext uri="{BB962C8B-B14F-4D97-AF65-F5344CB8AC3E}">
        <p14:creationId xmlns:p14="http://schemas.microsoft.com/office/powerpoint/2010/main" val="320582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some suggested commissioning activities.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solidFill>
                  <a:srgbClr val="FF0000"/>
                </a:solidFill>
              </a:rPr>
              <a:t>Systems for understanding citizen needs and capacities.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solidFill>
                  <a:srgbClr val="FF0000"/>
                </a:solidFill>
              </a:rPr>
              <a:t>Grants to support community initiatives.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solidFill>
                  <a:srgbClr val="FF0000"/>
                </a:solidFill>
              </a:rPr>
              <a:t>Using Social Value Forums and CVCs to support citizen empowerment and independence.</a:t>
            </a:r>
          </a:p>
          <a:p>
            <a:endParaRPr lang="en-GB" dirty="0"/>
          </a:p>
          <a:p>
            <a:r>
              <a:rPr lang="en-GB" dirty="0"/>
              <a:t>Wales has been described as having an Implementation Gap, with great policies aimed at empowering communities but no capacity at the local level to turn these policies into realities on the ground. There is some truth in it, but certainly not everywhere. It would be good to surface some case studies of the efforts that are already being made to build capacity beyond the market. But where necessary, let’s invest in commissioning capacity.</a:t>
            </a:r>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12</a:t>
            </a:fld>
            <a:endParaRPr lang="en-GB" altLang="en-US" dirty="0"/>
          </a:p>
        </p:txBody>
      </p:sp>
    </p:spTree>
    <p:extLst>
      <p:ext uri="{BB962C8B-B14F-4D97-AF65-F5344CB8AC3E}">
        <p14:creationId xmlns:p14="http://schemas.microsoft.com/office/powerpoint/2010/main" val="348346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Here’s a reminder of core messages before I close. </a:t>
            </a:r>
          </a:p>
          <a:p>
            <a:r>
              <a:rPr lang="en-US" sz="1200" b="0" i="0" u="none" strike="noStrike" kern="1200" baseline="0" dirty="0">
                <a:solidFill>
                  <a:schemeClr val="tx1"/>
                </a:solidFill>
                <a:latin typeface="+mn-lt"/>
                <a:ea typeface="+mn-ea"/>
                <a:cs typeface="+mn-cs"/>
              </a:rPr>
              <a:t>Implementing Section 16 is all about creating a sustainable pattern of services and supports that enable people to achieve great well-being outcomes. That means shaping the market so that more and more provision is delivering on the principles and adding social value. It also means empowering citizens and communities - inside care provision so that it delivers what matters to them, and outside care provision so that potentially they never need 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a transformational agenda. </a:t>
            </a:r>
          </a:p>
          <a:p>
            <a:r>
              <a:rPr lang="en-US" sz="1200" b="0" i="0" u="none" strike="noStrike" kern="1200" baseline="0" dirty="0">
                <a:solidFill>
                  <a:schemeClr val="tx1"/>
                </a:solidFill>
                <a:latin typeface="+mn-lt"/>
                <a:ea typeface="+mn-ea"/>
                <a:cs typeface="+mn-cs"/>
              </a:rPr>
              <a:t>But the focus of RPBs since 2016 has been on high level statutory activities such as population assessments and the pooling of budgets and this has left the transformational, citizen-enabling requirements of the Act on the outer margins of commissioning.</a:t>
            </a:r>
          </a:p>
          <a:p>
            <a:r>
              <a:rPr lang="en-US" sz="1200" b="0" i="0" u="none" strike="noStrike" kern="1200" baseline="0" dirty="0">
                <a:solidFill>
                  <a:schemeClr val="tx1"/>
                </a:solidFill>
                <a:latin typeface="+mn-lt"/>
                <a:ea typeface="+mn-ea"/>
                <a:cs typeface="+mn-cs"/>
              </a:rPr>
              <a:t>This isn’t what the commissioners we have spoken to want. </a:t>
            </a:r>
          </a:p>
          <a:p>
            <a:r>
              <a:rPr lang="en-US" sz="1200" b="0" i="0" u="none" strike="noStrike" kern="1200" baseline="0" dirty="0">
                <a:solidFill>
                  <a:schemeClr val="tx1"/>
                </a:solidFill>
                <a:latin typeface="+mn-lt"/>
                <a:ea typeface="+mn-ea"/>
                <a:cs typeface="+mn-cs"/>
              </a:rPr>
              <a:t>But they need more allies, and a clear message that Part 2’s hour has come…</a:t>
            </a:r>
          </a:p>
          <a:p>
            <a:r>
              <a:rPr lang="en-US" sz="1200" b="0" i="0" u="none" strike="noStrike" kern="1200" baseline="0" dirty="0">
                <a:solidFill>
                  <a:schemeClr val="tx1"/>
                </a:solidFill>
                <a:latin typeface="+mn-lt"/>
                <a:ea typeface="+mn-ea"/>
                <a:cs typeface="+mn-cs"/>
              </a:rPr>
              <a:t>Welsh Government’s funding of today’s report, and the work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to follow, is therefore very welcome.</a:t>
            </a: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13</a:t>
            </a:fld>
            <a:endParaRPr lang="en-GB"/>
          </a:p>
        </p:txBody>
      </p:sp>
    </p:spTree>
    <p:extLst>
      <p:ext uri="{BB962C8B-B14F-4D97-AF65-F5344CB8AC3E}">
        <p14:creationId xmlns:p14="http://schemas.microsoft.com/office/powerpoint/2010/main" val="303364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So… that’s a quick run through of the first section of our report which surfaces the </a:t>
            </a:r>
            <a:r>
              <a:rPr lang="en-US" sz="1500" dirty="0">
                <a:solidFill>
                  <a:srgbClr val="FF0000"/>
                </a:solidFill>
              </a:rPr>
              <a:t>what</a:t>
            </a:r>
            <a:r>
              <a:rPr lang="en-US" sz="1500" dirty="0"/>
              <a:t> and </a:t>
            </a:r>
            <a:r>
              <a:rPr lang="en-US" sz="1500" dirty="0">
                <a:solidFill>
                  <a:srgbClr val="FF0000"/>
                </a:solidFill>
              </a:rPr>
              <a:t>why </a:t>
            </a:r>
            <a:r>
              <a:rPr lang="en-US" sz="1500" dirty="0"/>
              <a:t>of “social value models” and starts to surface some of the </a:t>
            </a:r>
            <a:r>
              <a:rPr lang="en-US" sz="1500" dirty="0" err="1">
                <a:solidFill>
                  <a:srgbClr val="FF0000"/>
                </a:solidFill>
              </a:rPr>
              <a:t>hows</a:t>
            </a:r>
            <a:r>
              <a:rPr lang="en-US" sz="1500" dirty="0">
                <a:solidFill>
                  <a:srgbClr val="FF0000"/>
                </a:solidFill>
              </a:rPr>
              <a:t>.</a:t>
            </a:r>
          </a:p>
          <a:p>
            <a:r>
              <a:rPr lang="en-GB" sz="1500" dirty="0"/>
              <a:t>Now I was going to hand over to Rhian Edwards to talk a bit more about the report Recommendations and Next Steps.</a:t>
            </a:r>
          </a:p>
          <a:p>
            <a:r>
              <a:rPr lang="en-GB" sz="1500" dirty="0"/>
              <a:t>So bear with me as I try to fill her shoes.</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14</a:t>
            </a:fld>
            <a:endParaRPr lang="en-GB" altLang="en-US" dirty="0"/>
          </a:p>
        </p:txBody>
      </p:sp>
    </p:spTree>
    <p:extLst>
      <p:ext uri="{BB962C8B-B14F-4D97-AF65-F5344CB8AC3E}">
        <p14:creationId xmlns:p14="http://schemas.microsoft.com/office/powerpoint/2010/main" val="392437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15</a:t>
            </a:fld>
            <a:endParaRPr lang="en-GB" altLang="en-US" dirty="0"/>
          </a:p>
        </p:txBody>
      </p:sp>
    </p:spTree>
    <p:extLst>
      <p:ext uri="{BB962C8B-B14F-4D97-AF65-F5344CB8AC3E}">
        <p14:creationId xmlns:p14="http://schemas.microsoft.com/office/powerpoint/2010/main" val="294236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Procurement isn’t the only vehicle for pursuing social value objectives, some of which may be better achieved using different policy tools within the council.</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PCRs</a:t>
            </a:r>
            <a:r>
              <a:rPr lang="en-GB" baseline="0" dirty="0"/>
              <a:t> – not just focus on the organisational type but arrangements.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Tenders - Public Contracts Regulations allow commissioners to award contracts on the basis of specified outcomes. Meaningfully scoring against overarching policy objectives will lead to multiple well-being and sustainability outcomes. Measuring performance against over-arching policy objectives will help to identify and reward genuinely trusted suppliers.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Piece of work on TOMS.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Supply side – need to ensure suppliers have the skills to be able to demonstrate their social value as part of the tender process, particularly if a social enterprise when they might struggle to compete on cost. The Social Enterprise Academy has been engaged as a delivery partner to deliver training on measuring social impact.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16</a:t>
            </a:fld>
            <a:endParaRPr lang="en-GB" altLang="en-US" dirty="0"/>
          </a:p>
        </p:txBody>
      </p:sp>
    </p:spTree>
    <p:extLst>
      <p:ext uri="{BB962C8B-B14F-4D97-AF65-F5344CB8AC3E}">
        <p14:creationId xmlns:p14="http://schemas.microsoft.com/office/powerpoint/2010/main" val="215943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Engagement</a:t>
            </a:r>
            <a:r>
              <a:rPr lang="en-GB" baseline="0" dirty="0"/>
              <a:t> – in service design, in benchmarking social value contributions. </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Co-production – knowing when co-production</a:t>
            </a:r>
            <a:r>
              <a:rPr lang="en-GB" baseline="0" dirty="0"/>
              <a:t> will be meaningful and impactful / processes for co-production.  </a:t>
            </a:r>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17</a:t>
            </a:fld>
            <a:endParaRPr lang="en-GB" altLang="en-US" dirty="0"/>
          </a:p>
        </p:txBody>
      </p:sp>
    </p:spTree>
    <p:extLst>
      <p:ext uri="{BB962C8B-B14F-4D97-AF65-F5344CB8AC3E}">
        <p14:creationId xmlns:p14="http://schemas.microsoft.com/office/powerpoint/2010/main" val="1734074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18</a:t>
            </a:fld>
            <a:endParaRPr lang="en-GB" altLang="en-US" dirty="0"/>
          </a:p>
        </p:txBody>
      </p:sp>
    </p:spTree>
    <p:extLst>
      <p:ext uri="{BB962C8B-B14F-4D97-AF65-F5344CB8AC3E}">
        <p14:creationId xmlns:p14="http://schemas.microsoft.com/office/powerpoint/2010/main" val="314334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Work we do with those interested will</a:t>
            </a:r>
            <a:r>
              <a:rPr lang="en-GB" baseline="0" dirty="0"/>
              <a:t> be used to support the development of resources and learning that can be shared across Wales.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dirty="0"/>
              <a:t>Themes</a:t>
            </a:r>
          </a:p>
          <a:p>
            <a:pPr marL="0" indent="0">
              <a:buFont typeface="Arial" panose="020B0604020202020204" pitchFamily="34" charset="0"/>
              <a:buNone/>
            </a:pPr>
            <a:r>
              <a:rPr lang="en-GB" dirty="0"/>
              <a:t>Specifying and scoring for social value and multiple outcomes</a:t>
            </a:r>
          </a:p>
          <a:p>
            <a:pPr marL="0" indent="0">
              <a:buFont typeface="Arial" panose="020B0604020202020204" pitchFamily="34" charset="0"/>
              <a:buNone/>
            </a:pPr>
            <a:r>
              <a:rPr lang="en-GB" dirty="0"/>
              <a:t>Commissioning for social value, before and after procurement</a:t>
            </a:r>
          </a:p>
          <a:p>
            <a:pPr marL="0" indent="0">
              <a:buFont typeface="Arial" panose="020B0604020202020204" pitchFamily="34" charset="0"/>
              <a:buNone/>
            </a:pPr>
            <a:r>
              <a:rPr lang="en-GB" dirty="0"/>
              <a:t>Building capacity beyond the market</a:t>
            </a:r>
          </a:p>
          <a:p>
            <a:pPr marL="0" indent="0">
              <a:buFont typeface="Arial" panose="020B0604020202020204" pitchFamily="34" charset="0"/>
              <a:buNone/>
            </a:pPr>
            <a:r>
              <a:rPr lang="en-GB" dirty="0"/>
              <a:t>Other?</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19</a:t>
            </a:fld>
            <a:endParaRPr lang="en-GB" altLang="en-US" dirty="0"/>
          </a:p>
        </p:txBody>
      </p:sp>
    </p:spTree>
    <p:extLst>
      <p:ext uri="{BB962C8B-B14F-4D97-AF65-F5344CB8AC3E}">
        <p14:creationId xmlns:p14="http://schemas.microsoft.com/office/powerpoint/2010/main" val="275204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single, agreed definition of “social value”.  For some it is about what is important to the end-users of a service. For others it is about extracting additional community benefits from a supplier. In social care in Wales it has been used to create phrases like “social value </a:t>
            </a:r>
            <a:r>
              <a:rPr lang="en-US" dirty="0" err="1"/>
              <a:t>organisations</a:t>
            </a:r>
            <a:r>
              <a:rPr lang="en-US" dirty="0"/>
              <a:t>” and “social value forums”, but the result has often been arguments about who should be included. These phrases have been used as short-hand for organizations referenced in Section 16 of Part 2 of the Social Services and Well-being Act. It’s therefore helpful to have a closer look at what Section 16 actually says.</a:t>
            </a:r>
          </a:p>
          <a:p>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2</a:t>
            </a:fld>
            <a:endParaRPr lang="en-GB"/>
          </a:p>
        </p:txBody>
      </p:sp>
    </p:spTree>
    <p:extLst>
      <p:ext uri="{BB962C8B-B14F-4D97-AF65-F5344CB8AC3E}">
        <p14:creationId xmlns:p14="http://schemas.microsoft.com/office/powerpoint/2010/main" val="379747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wording of the Act describes five models, and only three of them are “</a:t>
            </a:r>
            <a:r>
              <a:rPr lang="en-US" sz="1200" dirty="0" err="1"/>
              <a:t>organisations</a:t>
            </a:r>
            <a:r>
              <a:rPr lang="en-US" sz="1200" dirty="0"/>
              <a:t>”:</a:t>
            </a:r>
          </a:p>
          <a:p>
            <a:pPr marL="0" indent="0">
              <a:lnSpc>
                <a:spcPct val="50000"/>
              </a:lnSpc>
              <a:buNone/>
            </a:pPr>
            <a:r>
              <a:rPr lang="en-US" sz="1200" dirty="0"/>
              <a:t>1. Social enterprises</a:t>
            </a:r>
          </a:p>
          <a:p>
            <a:pPr marL="0" indent="0">
              <a:lnSpc>
                <a:spcPct val="50000"/>
              </a:lnSpc>
              <a:buNone/>
            </a:pPr>
            <a:r>
              <a:rPr lang="en-US" sz="1200" dirty="0"/>
              <a:t>2. Co-operatives</a:t>
            </a:r>
          </a:p>
          <a:p>
            <a:pPr marL="0" indent="0">
              <a:lnSpc>
                <a:spcPct val="50000"/>
              </a:lnSpc>
              <a:buNone/>
            </a:pPr>
            <a:r>
              <a:rPr lang="en-US" sz="1200" dirty="0"/>
              <a:t>3. Other third sector </a:t>
            </a:r>
            <a:r>
              <a:rPr lang="en-US" sz="1200" dirty="0" err="1"/>
              <a:t>organisations</a:t>
            </a:r>
            <a:r>
              <a:rPr lang="en-US" sz="1200" dirty="0"/>
              <a:t>  </a:t>
            </a:r>
          </a:p>
          <a:p>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3</a:t>
            </a:fld>
            <a:endParaRPr lang="en-GB"/>
          </a:p>
        </p:txBody>
      </p:sp>
    </p:spTree>
    <p:extLst>
      <p:ext uri="{BB962C8B-B14F-4D97-AF65-F5344CB8AC3E}">
        <p14:creationId xmlns:p14="http://schemas.microsoft.com/office/powerpoint/2010/main" val="52992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The inclusion of </a:t>
            </a:r>
            <a:r>
              <a:rPr lang="en-GB" sz="1200" i="1" dirty="0"/>
              <a:t>“co-operative arrangements”</a:t>
            </a:r>
            <a:r>
              <a:rPr lang="en-GB" sz="1200" dirty="0"/>
              <a:t> as well as “co-operative organisations” within the section 16 duty encourages authorities to consider the potential value of arrangements that might extend from informal self-help groups to multi-agency consortia.</a:t>
            </a:r>
          </a:p>
          <a:p>
            <a:r>
              <a:rPr lang="en-GB" sz="1200" dirty="0"/>
              <a:t> The use of the phrase </a:t>
            </a:r>
            <a:r>
              <a:rPr lang="en-GB" sz="1200" i="1" dirty="0"/>
              <a:t>“user led services” </a:t>
            </a:r>
            <a:r>
              <a:rPr lang="en-GB" sz="1200" dirty="0"/>
              <a:t>in the heading, rather than “user led organisations”, should also be noted, along with the emphasis in the wording on </a:t>
            </a:r>
            <a:r>
              <a:rPr lang="en-GB" sz="1200" i="1" dirty="0"/>
              <a:t>user involvement</a:t>
            </a:r>
            <a:r>
              <a:rPr lang="en-GB" sz="1200" dirty="0"/>
              <a:t> in the design and operation of provision. Whilst user involvement might be particularly likely in a “user-led organisation”, the Act is encouraging the promotion of a user-led approach in </a:t>
            </a:r>
            <a:r>
              <a:rPr lang="en-GB" sz="1200" i="1" dirty="0"/>
              <a:t>all</a:t>
            </a:r>
            <a:r>
              <a:rPr lang="en-GB" sz="1200" dirty="0"/>
              <a:t> organisations</a:t>
            </a:r>
          </a:p>
          <a:p>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4</a:t>
            </a:fld>
            <a:endParaRPr lang="en-GB"/>
          </a:p>
        </p:txBody>
      </p:sp>
    </p:spTree>
    <p:extLst>
      <p:ext uri="{BB962C8B-B14F-4D97-AF65-F5344CB8AC3E}">
        <p14:creationId xmlns:p14="http://schemas.microsoft.com/office/powerpoint/2010/main" val="80428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Section 16 and the whole of Part 2 of the Act is intended to support the transformation of services in Wales so that they achieve the best possible outcomes and are more financially sustainable. A focus solely on not-for-profits would mean excluding a large part of the care sector from this agenda, and such an exclusion did not sit comfortably with many of the commissioners we spoke to. </a:t>
            </a:r>
          </a:p>
          <a:p>
            <a:pPr marL="0" indent="0">
              <a:buNone/>
            </a:pPr>
            <a:r>
              <a:rPr lang="en-GB" sz="1200" dirty="0"/>
              <a:t>For reasons of stability and fairness, it makes far more sense to engage for-profits in a process of improvement and transformation than to leave them outside. And Section 16 opens the door for this.</a:t>
            </a:r>
          </a:p>
          <a:p>
            <a:pPr marL="0" indent="0">
              <a:buNone/>
            </a:pPr>
            <a:r>
              <a:rPr lang="en-GB" sz="1200" dirty="0"/>
              <a:t>But there is a price of entry. </a:t>
            </a:r>
          </a:p>
          <a:p>
            <a:pPr marL="0" indent="0">
              <a:buNone/>
            </a:pPr>
            <a:endParaRPr lang="en-GB" sz="1200" dirty="0"/>
          </a:p>
          <a:p>
            <a:pPr marL="0" indent="0">
              <a:buNone/>
            </a:pPr>
            <a:r>
              <a:rPr lang="en-GB" sz="1200" dirty="0"/>
              <a:t>The Codes underneath section 16 make it very clear that there is an expectation of values and behaviours which reflect the principles of the Act. So whatever sector or business type an organisation might be, it needs to demonstrate its commitment to these principles. </a:t>
            </a:r>
          </a:p>
          <a:p>
            <a:pPr marL="0" indent="0">
              <a:buNone/>
            </a:pPr>
            <a:r>
              <a:rPr lang="en-GB" sz="1200" dirty="0"/>
              <a:t>Above all, they should be striving to work with people in accordance with the principles and practice of co-production, and that means empowering service users.  </a:t>
            </a:r>
          </a:p>
          <a:p>
            <a:r>
              <a:rPr lang="en-US" sz="1200" b="0" i="0" u="none" strike="noStrike" kern="1200" baseline="0" dirty="0">
                <a:solidFill>
                  <a:schemeClr val="tx1"/>
                </a:solidFill>
                <a:latin typeface="+mn-lt"/>
                <a:ea typeface="+mn-ea"/>
                <a:cs typeface="+mn-cs"/>
              </a:rPr>
              <a:t>And genuinely empowered users of services may ask questions about what happens to profits made by their support provider. They may also be strong advocates of profits being reinvested into quality of service and fair pay. This may not be a welcome direction of travel for some for-profit providers, but let’s see who gets on board. The best of our for-profits may be as keen as anyone.</a:t>
            </a:r>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5</a:t>
            </a:fld>
            <a:endParaRPr lang="en-GB"/>
          </a:p>
        </p:txBody>
      </p:sp>
    </p:spTree>
    <p:extLst>
      <p:ext uri="{BB962C8B-B14F-4D97-AF65-F5344CB8AC3E}">
        <p14:creationId xmlns:p14="http://schemas.microsoft.com/office/powerpoint/2010/main" val="357725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look at the five principle-based goals that underpin the Section 16 duty, and why not-for-profits might have an edge.</a:t>
            </a:r>
          </a:p>
          <a:p>
            <a:r>
              <a:rPr lang="en-US" dirty="0"/>
              <a:t>The Act wants to see providers that can deliver great well-being outcomes and do what matters as end-users define it. Many not for profits were set up to do exactly this. </a:t>
            </a:r>
          </a:p>
          <a:p>
            <a:r>
              <a:rPr lang="en-US" dirty="0"/>
              <a:t>The Act wants to </a:t>
            </a:r>
            <a:r>
              <a:rPr lang="en-US" dirty="0" err="1"/>
              <a:t>mobilise</a:t>
            </a:r>
            <a:r>
              <a:rPr lang="en-US" dirty="0"/>
              <a:t> people as coproducers of their own well-being and the well-being of the wider community. Many not for profits have strong local connections and an asset base of active members.  </a:t>
            </a:r>
          </a:p>
          <a:p>
            <a:r>
              <a:rPr lang="en-US" dirty="0"/>
              <a:t>I won’t go through them all, but it’s the same for Co-operation, Prevention and Added Value. For each principle-based goal of the Act there is a potential read-across to the credentials of not for profits.</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6</a:t>
            </a:fld>
            <a:endParaRPr lang="en-GB" altLang="en-US" dirty="0"/>
          </a:p>
        </p:txBody>
      </p:sp>
    </p:spTree>
    <p:extLst>
      <p:ext uri="{BB962C8B-B14F-4D97-AF65-F5344CB8AC3E}">
        <p14:creationId xmlns:p14="http://schemas.microsoft.com/office/powerpoint/2010/main" val="138878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charset="0"/>
                <a:ea typeface="ＭＳ Ｐゴシック" charset="0"/>
                <a:cs typeface="ＭＳ Ｐゴシック" charset="0"/>
              </a:rPr>
              <a:t>This slide shows how the 5 principles of the Social Services Act are closely aligned with other key Welsh laws and policies.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charset="0"/>
                <a:ea typeface="ＭＳ Ｐゴシック" charset="0"/>
                <a:cs typeface="ＭＳ Ｐゴシック" charset="0"/>
              </a:rPr>
              <a:t>Healthier Wales and the Future Generations Act use almost identical language.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charset="0"/>
                <a:ea typeface="ＭＳ Ｐゴシック" charset="0"/>
                <a:cs typeface="ＭＳ Ｐゴシック" charset="0"/>
              </a:rPr>
              <a:t>The Foundational Economy agenda also has a clear overlap of outcomes and approaches.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charset="0"/>
                <a:ea typeface="ＭＳ Ｐゴシック" charset="0"/>
                <a:cs typeface="ＭＳ Ｐゴシック" charset="0"/>
              </a:rPr>
              <a:t>So the apparent credentials of not-for-profits might suggest that simply giving them more care contracts would lead to a whole raft of policy objectives being fulfilled. But the world is not that simple.</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7</a:t>
            </a:fld>
            <a:endParaRPr lang="en-GB" altLang="en-US" dirty="0"/>
          </a:p>
        </p:txBody>
      </p:sp>
    </p:spTree>
    <p:extLst>
      <p:ext uri="{BB962C8B-B14F-4D97-AF65-F5344CB8AC3E}">
        <p14:creationId xmlns:p14="http://schemas.microsoft.com/office/powerpoint/2010/main" val="261330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Sections 20 and 77 of the Public Contract Regs do provide a bit of wriggle room for reserve contracts, but the general rule is you must provide a level playing field for all providers.</a:t>
            </a:r>
          </a:p>
          <a:p>
            <a:endParaRPr lang="en-US" sz="1200" b="0" i="0" u="none" strike="noStrike" kern="1200" baseline="0" dirty="0">
              <a:solidFill>
                <a:schemeClr val="tx1"/>
              </a:solidFill>
              <a:latin typeface="Times" charset="0"/>
              <a:ea typeface="ＭＳ Ｐゴシック" charset="0"/>
              <a:cs typeface="ＭＳ Ｐゴシック" charset="0"/>
            </a:endParaRPr>
          </a:p>
          <a:p>
            <a:r>
              <a:rPr lang="en-US" sz="1200" b="0" i="0" u="none" strike="noStrike" kern="1200" baseline="0" dirty="0">
                <a:solidFill>
                  <a:schemeClr val="tx1"/>
                </a:solidFill>
                <a:latin typeface="Times" charset="0"/>
                <a:ea typeface="ＭＳ Ｐゴシック" charset="0"/>
                <a:cs typeface="ＭＳ Ｐゴシック" charset="0"/>
              </a:rPr>
              <a:t>Hence it helps to see the Section 16 duty as a doorway for everyone to come through, rather than as a barrier to keep anyone out. </a:t>
            </a:r>
          </a:p>
          <a:p>
            <a:r>
              <a:rPr lang="en-US" sz="1200" b="0" i="0" u="none" strike="noStrike" kern="1200" baseline="0" dirty="0">
                <a:solidFill>
                  <a:schemeClr val="tx1"/>
                </a:solidFill>
                <a:latin typeface="Times" charset="0"/>
                <a:ea typeface="ＭＳ Ｐゴシック" charset="0"/>
                <a:cs typeface="ＭＳ Ｐゴシック" charset="0"/>
              </a:rPr>
              <a:t>When it comes to the letting of care contracts, instead of focusing on the label of an organization, commissioners and procurers should focus on specifying, scoring and measuring the multiple outcomes they want. </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8</a:t>
            </a:fld>
            <a:endParaRPr lang="en-GB" altLang="en-US" dirty="0"/>
          </a:p>
        </p:txBody>
      </p:sp>
    </p:spTree>
    <p:extLst>
      <p:ext uri="{BB962C8B-B14F-4D97-AF65-F5344CB8AC3E}">
        <p14:creationId xmlns:p14="http://schemas.microsoft.com/office/powerpoint/2010/main" val="320830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This is the first of my How slides and picks up on the point about specifying and scoring.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On the left is the principle-based agenda that commissioners should build into their specifications.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On the right are the attributes that providers should be trying to demonstrate.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All commissioners will be familiar with this tender scoring approach, but using it in order to shape models of delivery and achieve multiple strategic objectives </a:t>
            </a:r>
            <a:r>
              <a:rPr lang="en-GB" sz="1200" b="1" i="1" dirty="0"/>
              <a:t>is</a:t>
            </a:r>
            <a:r>
              <a:rPr lang="en-GB" sz="1200" dirty="0"/>
              <a:t> a new challenge. And what commissioners have told us is that they require leadership support and on-going opportunities to experiment and learn.  </a:t>
            </a:r>
          </a:p>
        </p:txBody>
      </p:sp>
      <p:sp>
        <p:nvSpPr>
          <p:cNvPr id="4" name="Slide Number Placeholder 3"/>
          <p:cNvSpPr>
            <a:spLocks noGrp="1"/>
          </p:cNvSpPr>
          <p:nvPr>
            <p:ph type="sldNum" sz="quarter" idx="5"/>
          </p:nvPr>
        </p:nvSpPr>
        <p:spPr/>
        <p:txBody>
          <a:bodyPr/>
          <a:lstStyle/>
          <a:p>
            <a:fld id="{A173964B-BCF7-491E-9DA9-7E6BB1EFFE94}" type="slidenum">
              <a:rPr lang="en-GB" smtClean="0"/>
              <a:t>9</a:t>
            </a:fld>
            <a:endParaRPr lang="en-GB"/>
          </a:p>
        </p:txBody>
      </p:sp>
    </p:spTree>
    <p:extLst>
      <p:ext uri="{BB962C8B-B14F-4D97-AF65-F5344CB8AC3E}">
        <p14:creationId xmlns:p14="http://schemas.microsoft.com/office/powerpoint/2010/main" val="3871655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descr="hom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46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515672" cy="1447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556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458200" cy="1447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42900" y="2757264"/>
            <a:ext cx="41529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757264"/>
            <a:ext cx="41529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412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03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381000" y="1309688"/>
            <a:ext cx="8458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﻿Heading</a:t>
            </a:r>
          </a:p>
        </p:txBody>
      </p:sp>
      <p:sp>
        <p:nvSpPr>
          <p:cNvPr id="1027" name="Rectangle 3"/>
          <p:cNvSpPr>
            <a:spLocks noGrp="1" noChangeArrowheads="1"/>
          </p:cNvSpPr>
          <p:nvPr>
            <p:ph type="body" idx="1"/>
          </p:nvPr>
        </p:nvSpPr>
        <p:spPr bwMode="auto">
          <a:xfrm>
            <a:off x="342900" y="2757488"/>
            <a:ext cx="8458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lt1" tx1="dk1" bg2="lt2" tx2="dk2" accent1="accent1" accent2="accent2" accent3="accent3" accent4="accent4" accent5="accent5" accent6="accent6" hlink="hlink" folHlink="folHlink"/>
  <p:sldLayoutIdLst>
    <p:sldLayoutId id="2147483693" r:id="rId1"/>
    <p:sldLayoutId id="2147483691" r:id="rId2"/>
    <p:sldLayoutId id="2147483692" r:id="rId3"/>
  </p:sldLayoutIdLst>
  <p:txStyles>
    <p:titleStyle>
      <a:lvl1pPr algn="l" rtl="0" eaLnBrk="1" fontAlgn="base" hangingPunct="1">
        <a:spcBef>
          <a:spcPct val="0"/>
        </a:spcBef>
        <a:spcAft>
          <a:spcPct val="0"/>
        </a:spcAft>
        <a:defRPr sz="4000">
          <a:solidFill>
            <a:srgbClr val="FF0000"/>
          </a:solidFill>
          <a:latin typeface="Segoe UI"/>
          <a:ea typeface="+mj-ea"/>
          <a:cs typeface="ＭＳ Ｐゴシック" charset="0"/>
        </a:defRPr>
      </a:lvl1pPr>
      <a:lvl2pPr algn="l" rtl="0" eaLnBrk="1" fontAlgn="base" hangingPunct="1">
        <a:spcBef>
          <a:spcPct val="0"/>
        </a:spcBef>
        <a:spcAft>
          <a:spcPct val="0"/>
        </a:spcAft>
        <a:defRPr sz="4000">
          <a:solidFill>
            <a:srgbClr val="FF0000"/>
          </a:solidFill>
          <a:latin typeface="Segoe UI" charset="0"/>
          <a:ea typeface="ＭＳ Ｐゴシック" charset="0"/>
          <a:cs typeface="ＭＳ Ｐゴシック" charset="0"/>
        </a:defRPr>
      </a:lvl2pPr>
      <a:lvl3pPr algn="l" rtl="0" eaLnBrk="1" fontAlgn="base" hangingPunct="1">
        <a:spcBef>
          <a:spcPct val="0"/>
        </a:spcBef>
        <a:spcAft>
          <a:spcPct val="0"/>
        </a:spcAft>
        <a:defRPr sz="4000">
          <a:solidFill>
            <a:srgbClr val="FF0000"/>
          </a:solidFill>
          <a:latin typeface="Segoe UI" charset="0"/>
          <a:ea typeface="ＭＳ Ｐゴシック" charset="0"/>
          <a:cs typeface="ＭＳ Ｐゴシック" charset="0"/>
        </a:defRPr>
      </a:lvl3pPr>
      <a:lvl4pPr algn="l" rtl="0" eaLnBrk="1" fontAlgn="base" hangingPunct="1">
        <a:spcBef>
          <a:spcPct val="0"/>
        </a:spcBef>
        <a:spcAft>
          <a:spcPct val="0"/>
        </a:spcAft>
        <a:defRPr sz="4000">
          <a:solidFill>
            <a:srgbClr val="FF0000"/>
          </a:solidFill>
          <a:latin typeface="Segoe UI" charset="0"/>
          <a:ea typeface="ＭＳ Ｐゴシック" charset="0"/>
          <a:cs typeface="ＭＳ Ｐゴシック" charset="0"/>
        </a:defRPr>
      </a:lvl4pPr>
      <a:lvl5pPr algn="l" rtl="0" eaLnBrk="1" fontAlgn="base" hangingPunct="1">
        <a:spcBef>
          <a:spcPct val="0"/>
        </a:spcBef>
        <a:spcAft>
          <a:spcPct val="0"/>
        </a:spcAft>
        <a:defRPr sz="4000">
          <a:solidFill>
            <a:srgbClr val="FF0000"/>
          </a:solidFill>
          <a:latin typeface="Segoe UI"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bg1"/>
          </a:solidFill>
          <a:latin typeface="DINOT" charset="0"/>
          <a:ea typeface="ＭＳ Ｐゴシック" charset="0"/>
        </a:defRPr>
      </a:lvl6pPr>
      <a:lvl7pPr marL="914400" algn="l" rtl="0" eaLnBrk="1" fontAlgn="base" hangingPunct="1">
        <a:spcBef>
          <a:spcPct val="0"/>
        </a:spcBef>
        <a:spcAft>
          <a:spcPct val="0"/>
        </a:spcAft>
        <a:defRPr sz="4000">
          <a:solidFill>
            <a:schemeClr val="bg1"/>
          </a:solidFill>
          <a:latin typeface="DINOT" charset="0"/>
          <a:ea typeface="ＭＳ Ｐゴシック" charset="0"/>
        </a:defRPr>
      </a:lvl7pPr>
      <a:lvl8pPr marL="1371600" algn="l" rtl="0" eaLnBrk="1" fontAlgn="base" hangingPunct="1">
        <a:spcBef>
          <a:spcPct val="0"/>
        </a:spcBef>
        <a:spcAft>
          <a:spcPct val="0"/>
        </a:spcAft>
        <a:defRPr sz="4000">
          <a:solidFill>
            <a:schemeClr val="bg1"/>
          </a:solidFill>
          <a:latin typeface="DINOT" charset="0"/>
          <a:ea typeface="ＭＳ Ｐゴシック" charset="0"/>
        </a:defRPr>
      </a:lvl8pPr>
      <a:lvl9pPr marL="1828800" algn="l" rtl="0" eaLnBrk="1" fontAlgn="base" hangingPunct="1">
        <a:spcBef>
          <a:spcPct val="0"/>
        </a:spcBef>
        <a:spcAft>
          <a:spcPct val="0"/>
        </a:spcAft>
        <a:defRPr sz="4000">
          <a:solidFill>
            <a:schemeClr val="bg1"/>
          </a:solidFill>
          <a:latin typeface="DINOT" charset="0"/>
          <a:ea typeface="ＭＳ Ｐゴシック" charset="0"/>
        </a:defRPr>
      </a:lvl9pPr>
    </p:titleStyle>
    <p:bodyStyle>
      <a:lvl1pPr marL="342900" indent="-342900" algn="l" rtl="0" eaLnBrk="1" fontAlgn="base" hangingPunct="1">
        <a:spcBef>
          <a:spcPct val="20000"/>
        </a:spcBef>
        <a:spcAft>
          <a:spcPct val="0"/>
        </a:spcAft>
        <a:buClr>
          <a:srgbClr val="FF0000"/>
        </a:buClr>
        <a:buChar char="•"/>
        <a:defRPr sz="2800">
          <a:solidFill>
            <a:srgbClr val="595959"/>
          </a:solidFill>
          <a:latin typeface="Segoe UI"/>
          <a:ea typeface="+mn-ea"/>
          <a:cs typeface="ＭＳ Ｐゴシック" charset="0"/>
        </a:defRPr>
      </a:lvl1pPr>
      <a:lvl2pPr marL="742950" indent="-285750" algn="l" rtl="0" eaLnBrk="1" fontAlgn="base" hangingPunct="1">
        <a:spcBef>
          <a:spcPct val="20000"/>
        </a:spcBef>
        <a:spcAft>
          <a:spcPct val="0"/>
        </a:spcAft>
        <a:buClr>
          <a:srgbClr val="FF0000"/>
        </a:buClr>
        <a:buChar char="–"/>
        <a:defRPr sz="2400">
          <a:solidFill>
            <a:srgbClr val="595959"/>
          </a:solidFill>
          <a:latin typeface="Segoe UI"/>
          <a:ea typeface="+mn-ea"/>
        </a:defRPr>
      </a:lvl2pPr>
      <a:lvl3pPr marL="1143000" indent="-228600" algn="l" rtl="0" eaLnBrk="1" fontAlgn="base" hangingPunct="1">
        <a:spcBef>
          <a:spcPct val="20000"/>
        </a:spcBef>
        <a:spcAft>
          <a:spcPct val="0"/>
        </a:spcAft>
        <a:buClr>
          <a:srgbClr val="FF0000"/>
        </a:buClr>
        <a:buChar char="•"/>
        <a:defRPr sz="2000">
          <a:solidFill>
            <a:srgbClr val="595959"/>
          </a:solidFill>
          <a:latin typeface="Segoe UI"/>
          <a:ea typeface="+mn-ea"/>
        </a:defRPr>
      </a:lvl3pPr>
      <a:lvl4pPr marL="1562100" indent="-228600" algn="l" rtl="0" eaLnBrk="1" fontAlgn="base" hangingPunct="1">
        <a:spcBef>
          <a:spcPct val="20000"/>
        </a:spcBef>
        <a:spcAft>
          <a:spcPct val="0"/>
        </a:spcAft>
        <a:buClr>
          <a:srgbClr val="FF0000"/>
        </a:buClr>
        <a:buChar char="–"/>
        <a:defRPr sz="2000">
          <a:solidFill>
            <a:srgbClr val="595959"/>
          </a:solidFill>
          <a:latin typeface="Segoe UI"/>
          <a:ea typeface="+mn-ea"/>
        </a:defRPr>
      </a:lvl4pPr>
      <a:lvl5pPr marL="1981200" indent="-228600" algn="l" rtl="0" eaLnBrk="1" fontAlgn="base" hangingPunct="1">
        <a:spcBef>
          <a:spcPct val="20000"/>
        </a:spcBef>
        <a:spcAft>
          <a:spcPct val="0"/>
        </a:spcAft>
        <a:buClr>
          <a:srgbClr val="FF0000"/>
        </a:buClr>
        <a:buChar char="»"/>
        <a:defRPr sz="2000">
          <a:solidFill>
            <a:srgbClr val="595959"/>
          </a:solidFill>
          <a:latin typeface="Segoe UI"/>
          <a:ea typeface="+mn-ea"/>
        </a:defRPr>
      </a:lvl5pPr>
      <a:lvl6pPr marL="2438400" indent="-228600" algn="l" rtl="0" eaLnBrk="1" fontAlgn="base" hangingPunct="1">
        <a:spcBef>
          <a:spcPct val="20000"/>
        </a:spcBef>
        <a:spcAft>
          <a:spcPct val="0"/>
        </a:spcAft>
        <a:buClr>
          <a:srgbClr val="00CCFF"/>
        </a:buClr>
        <a:buChar char="»"/>
        <a:defRPr sz="2000">
          <a:solidFill>
            <a:schemeClr val="bg1"/>
          </a:solidFill>
          <a:latin typeface="+mn-lt"/>
          <a:ea typeface="+mn-ea"/>
        </a:defRPr>
      </a:lvl6pPr>
      <a:lvl7pPr marL="2895600" indent="-228600" algn="l" rtl="0" eaLnBrk="1" fontAlgn="base" hangingPunct="1">
        <a:spcBef>
          <a:spcPct val="20000"/>
        </a:spcBef>
        <a:spcAft>
          <a:spcPct val="0"/>
        </a:spcAft>
        <a:buClr>
          <a:srgbClr val="00CCFF"/>
        </a:buClr>
        <a:buChar char="»"/>
        <a:defRPr sz="2000">
          <a:solidFill>
            <a:schemeClr val="bg1"/>
          </a:solidFill>
          <a:latin typeface="+mn-lt"/>
          <a:ea typeface="+mn-ea"/>
        </a:defRPr>
      </a:lvl7pPr>
      <a:lvl8pPr marL="3352800" indent="-228600" algn="l" rtl="0" eaLnBrk="1" fontAlgn="base" hangingPunct="1">
        <a:spcBef>
          <a:spcPct val="20000"/>
        </a:spcBef>
        <a:spcAft>
          <a:spcPct val="0"/>
        </a:spcAft>
        <a:buClr>
          <a:srgbClr val="00CCFF"/>
        </a:buClr>
        <a:buChar char="»"/>
        <a:defRPr sz="2000">
          <a:solidFill>
            <a:schemeClr val="bg1"/>
          </a:solidFill>
          <a:latin typeface="+mn-lt"/>
          <a:ea typeface="+mn-ea"/>
        </a:defRPr>
      </a:lvl8pPr>
      <a:lvl9pPr marL="3810000" indent="-228600" algn="l" rtl="0" eaLnBrk="1" fontAlgn="base" hangingPunct="1">
        <a:spcBef>
          <a:spcPct val="20000"/>
        </a:spcBef>
        <a:spcAft>
          <a:spcPct val="0"/>
        </a:spcAft>
        <a:buClr>
          <a:srgbClr val="00CCFF"/>
        </a:buClr>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onna.coyle@wales.coo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515672" cy="2767608"/>
          </a:xfrm>
        </p:spPr>
        <p:txBody>
          <a:bodyPr/>
          <a:lstStyle/>
          <a:p>
            <a:pPr algn="ctr"/>
            <a:r>
              <a:rPr lang="en-GB" sz="4400" dirty="0"/>
              <a:t>Supporting care commissioners and procurers to promote “social value” models of delivery</a:t>
            </a:r>
            <a:br>
              <a:rPr lang="en-GB" dirty="0"/>
            </a:br>
            <a:endParaRPr lang="en-GB" dirty="0"/>
          </a:p>
        </p:txBody>
      </p:sp>
      <p:sp>
        <p:nvSpPr>
          <p:cNvPr id="3" name="Content Placeholder 2"/>
          <p:cNvSpPr>
            <a:spLocks noGrp="1"/>
          </p:cNvSpPr>
          <p:nvPr>
            <p:ph idx="1"/>
          </p:nvPr>
        </p:nvSpPr>
        <p:spPr>
          <a:xfrm>
            <a:off x="342900" y="4221088"/>
            <a:ext cx="8458200" cy="1584400"/>
          </a:xfrm>
        </p:spPr>
        <p:txBody>
          <a:bodyPr/>
          <a:lstStyle/>
          <a:p>
            <a:pPr marL="0" indent="0" algn="ctr">
              <a:buNone/>
            </a:pPr>
            <a:r>
              <a:rPr lang="en-US" sz="2000" dirty="0"/>
              <a:t>A collaborative exploration of the transformational agenda set out in Section 16 of the Social Services and Well-being (Wales) Act 2014</a:t>
            </a:r>
          </a:p>
          <a:p>
            <a:pPr algn="ctr"/>
            <a:endParaRPr lang="en-US" sz="1800" dirty="0"/>
          </a:p>
          <a:p>
            <a:pPr marL="0" indent="0" algn="ctr">
              <a:buNone/>
            </a:pPr>
            <a:r>
              <a:rPr lang="en-US" sz="1800" i="1" dirty="0"/>
              <a:t>With due regard to agendas such as Rebalancing The Care Market, Future Generations, Healthier Wales, Market Stability and the Foundational Economy</a:t>
            </a:r>
            <a:endParaRPr lang="en-GB" sz="1800" i="1" dirty="0"/>
          </a:p>
          <a:p>
            <a:pPr marL="0" indent="0" algn="ctr">
              <a:buNone/>
            </a:pPr>
            <a:endParaRPr lang="en-GB" dirty="0"/>
          </a:p>
        </p:txBody>
      </p:sp>
    </p:spTree>
    <p:extLst>
      <p:ext uri="{BB962C8B-B14F-4D97-AF65-F5344CB8AC3E}">
        <p14:creationId xmlns:p14="http://schemas.microsoft.com/office/powerpoint/2010/main" val="147551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BF9E-3297-40E4-AC74-526A1A69B0A6}"/>
              </a:ext>
            </a:extLst>
          </p:cNvPr>
          <p:cNvSpPr>
            <a:spLocks noGrp="1"/>
          </p:cNvSpPr>
          <p:nvPr>
            <p:ph type="title"/>
          </p:nvPr>
        </p:nvSpPr>
        <p:spPr/>
        <p:txBody>
          <a:bodyPr/>
          <a:lstStyle/>
          <a:p>
            <a:r>
              <a:rPr lang="en-US" sz="3600" dirty="0"/>
              <a:t>Commissioning for multiple outcomes: before and after procurement</a:t>
            </a:r>
            <a:endParaRPr lang="en-GB" sz="3600" dirty="0"/>
          </a:p>
        </p:txBody>
      </p:sp>
      <p:sp>
        <p:nvSpPr>
          <p:cNvPr id="3" name="Content Placeholder 2">
            <a:extLst>
              <a:ext uri="{FF2B5EF4-FFF2-40B4-BE49-F238E27FC236}">
                <a16:creationId xmlns:a16="http://schemas.microsoft.com/office/drawing/2014/main" id="{A8AD15C7-D215-4243-8077-A3FCC4CAB9FF}"/>
              </a:ext>
            </a:extLst>
          </p:cNvPr>
          <p:cNvSpPr>
            <a:spLocks noGrp="1"/>
          </p:cNvSpPr>
          <p:nvPr>
            <p:ph idx="1"/>
          </p:nvPr>
        </p:nvSpPr>
        <p:spPr>
          <a:xfrm>
            <a:off x="342900" y="2576736"/>
            <a:ext cx="8458200" cy="3084511"/>
          </a:xfrm>
        </p:spPr>
        <p:txBody>
          <a:bodyPr/>
          <a:lstStyle/>
          <a:p>
            <a:r>
              <a:rPr lang="en-US" sz="2000" b="1" dirty="0"/>
              <a:t>Role model co-production (talking with users and </a:t>
            </a:r>
            <a:r>
              <a:rPr lang="en-US" sz="2000" b="1" dirty="0" err="1"/>
              <a:t>carers</a:t>
            </a:r>
            <a:r>
              <a:rPr lang="en-US" sz="2000" b="1" dirty="0"/>
              <a:t>)</a:t>
            </a:r>
          </a:p>
          <a:p>
            <a:pPr lvl="1"/>
            <a:r>
              <a:rPr lang="en-US" sz="2000" dirty="0"/>
              <a:t>What (and who) is working for them? </a:t>
            </a:r>
          </a:p>
          <a:p>
            <a:pPr lvl="1"/>
            <a:r>
              <a:rPr lang="en-US" sz="2000" dirty="0"/>
              <a:t>Does anything need to change?</a:t>
            </a:r>
          </a:p>
          <a:p>
            <a:pPr lvl="1"/>
            <a:endParaRPr lang="en-US" sz="800" dirty="0"/>
          </a:p>
          <a:p>
            <a:r>
              <a:rPr lang="en-US" sz="2000" b="1" dirty="0"/>
              <a:t>Role model collaboration (talking with providers)</a:t>
            </a:r>
          </a:p>
          <a:p>
            <a:pPr lvl="1"/>
            <a:r>
              <a:rPr lang="en-US" sz="2000" dirty="0"/>
              <a:t>Are they delivering on the principles of the Act?</a:t>
            </a:r>
          </a:p>
          <a:p>
            <a:pPr lvl="1"/>
            <a:r>
              <a:rPr lang="en-US" sz="2000" dirty="0"/>
              <a:t>Can you help?</a:t>
            </a:r>
          </a:p>
          <a:p>
            <a:pPr lvl="1"/>
            <a:endParaRPr lang="en-US" sz="800" dirty="0"/>
          </a:p>
          <a:p>
            <a:r>
              <a:rPr lang="en-US" sz="2000" b="1" dirty="0"/>
              <a:t>Use measures with providers that track multiple outcomes</a:t>
            </a:r>
          </a:p>
          <a:p>
            <a:pPr lvl="1"/>
            <a:r>
              <a:rPr lang="en-US" sz="2000" dirty="0"/>
              <a:t>This also helps providers build evidence of their achievements</a:t>
            </a:r>
          </a:p>
          <a:p>
            <a:endParaRPr lang="en-GB" dirty="0"/>
          </a:p>
        </p:txBody>
      </p:sp>
    </p:spTree>
    <p:extLst>
      <p:ext uri="{BB962C8B-B14F-4D97-AF65-F5344CB8AC3E}">
        <p14:creationId xmlns:p14="http://schemas.microsoft.com/office/powerpoint/2010/main" val="263830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BF9E-3297-40E4-AC74-526A1A69B0A6}"/>
              </a:ext>
            </a:extLst>
          </p:cNvPr>
          <p:cNvSpPr>
            <a:spLocks noGrp="1"/>
          </p:cNvSpPr>
          <p:nvPr>
            <p:ph type="title"/>
          </p:nvPr>
        </p:nvSpPr>
        <p:spPr/>
        <p:txBody>
          <a:bodyPr/>
          <a:lstStyle/>
          <a:p>
            <a:r>
              <a:rPr lang="en-US" sz="3600" dirty="0"/>
              <a:t>Building capacity “beyond the market”</a:t>
            </a:r>
            <a:br>
              <a:rPr lang="en-US" sz="3600" dirty="0"/>
            </a:br>
            <a:r>
              <a:rPr lang="en-GB" sz="2800" dirty="0">
                <a:solidFill>
                  <a:schemeClr val="tx1"/>
                </a:solidFill>
                <a:latin typeface="Segoe UI" panose="020B0502040204020203" pitchFamily="34" charset="0"/>
                <a:ea typeface="Calibri" panose="020F0502020204030204" pitchFamily="34" charset="0"/>
                <a:cs typeface="Segoe UI" panose="020B0502040204020203" pitchFamily="34" charset="0"/>
              </a:rPr>
              <a:t>Some suggested commissioning </a:t>
            </a:r>
            <a:r>
              <a:rPr lang="en-GB" sz="2800" dirty="0">
                <a:solidFill>
                  <a:srgbClr val="0070C0"/>
                </a:solidFill>
                <a:latin typeface="Segoe UI" panose="020B0502040204020203" pitchFamily="34" charset="0"/>
                <a:ea typeface="Calibri" panose="020F0502020204030204" pitchFamily="34" charset="0"/>
                <a:cs typeface="Segoe UI" panose="020B0502040204020203" pitchFamily="34" charset="0"/>
              </a:rPr>
              <a:t>goals</a:t>
            </a:r>
            <a:br>
              <a:rPr lang="en-GB" sz="3600" b="1" dirty="0">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4" name="Content Placeholder 3">
            <a:extLst>
              <a:ext uri="{FF2B5EF4-FFF2-40B4-BE49-F238E27FC236}">
                <a16:creationId xmlns:a16="http://schemas.microsoft.com/office/drawing/2014/main" id="{291FCEEA-9BA3-468E-BF8C-D5D1EA5F94B4}"/>
              </a:ext>
            </a:extLst>
          </p:cNvPr>
          <p:cNvSpPr>
            <a:spLocks noGrp="1"/>
          </p:cNvSpPr>
          <p:nvPr>
            <p:ph idx="1"/>
          </p:nvPr>
        </p:nvSpPr>
        <p:spPr>
          <a:xfrm>
            <a:off x="342900" y="2481897"/>
            <a:ext cx="8458200" cy="3048000"/>
          </a:xfrm>
        </p:spPr>
        <p:txBody>
          <a:bodyPr/>
          <a:lstStyle/>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More people are able to obtain “what matters” to them without (direct) recourse to public services.</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More people are engaged in helping each other at the family and community level.</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More people are able to choose and access a wide range of well-being related activities.</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 More people are experiencing empowerment through peer groups and collective action.</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 More people retain their well-being and independence for longer.</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 There are valuable citizen-led organisations in every community of viable size.</a:t>
            </a:r>
          </a:p>
        </p:txBody>
      </p:sp>
    </p:spTree>
    <p:extLst>
      <p:ext uri="{BB962C8B-B14F-4D97-AF65-F5344CB8AC3E}">
        <p14:creationId xmlns:p14="http://schemas.microsoft.com/office/powerpoint/2010/main" val="15705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BF9E-3297-40E4-AC74-526A1A69B0A6}"/>
              </a:ext>
            </a:extLst>
          </p:cNvPr>
          <p:cNvSpPr>
            <a:spLocks noGrp="1"/>
          </p:cNvSpPr>
          <p:nvPr>
            <p:ph type="title"/>
          </p:nvPr>
        </p:nvSpPr>
        <p:spPr/>
        <p:txBody>
          <a:bodyPr/>
          <a:lstStyle/>
          <a:p>
            <a:r>
              <a:rPr lang="en-US" sz="3600" dirty="0"/>
              <a:t>Building capacity “beyond the market”</a:t>
            </a:r>
            <a:br>
              <a:rPr lang="en-US" sz="3600" dirty="0"/>
            </a:br>
            <a:r>
              <a:rPr lang="en-US" sz="2800" dirty="0">
                <a:solidFill>
                  <a:schemeClr val="tx1"/>
                </a:solidFill>
              </a:rPr>
              <a:t>Some suggested commissioning </a:t>
            </a:r>
            <a:r>
              <a:rPr lang="en-US" sz="2800" dirty="0">
                <a:solidFill>
                  <a:srgbClr val="0070C0"/>
                </a:solidFill>
              </a:rPr>
              <a:t>activities</a:t>
            </a:r>
            <a:br>
              <a:rPr lang="en-GB" sz="3600" b="1" dirty="0">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4" name="Content Placeholder 3">
            <a:extLst>
              <a:ext uri="{FF2B5EF4-FFF2-40B4-BE49-F238E27FC236}">
                <a16:creationId xmlns:a16="http://schemas.microsoft.com/office/drawing/2014/main" id="{291FCEEA-9BA3-468E-BF8C-D5D1EA5F94B4}"/>
              </a:ext>
            </a:extLst>
          </p:cNvPr>
          <p:cNvSpPr>
            <a:spLocks noGrp="1"/>
          </p:cNvSpPr>
          <p:nvPr>
            <p:ph idx="1"/>
          </p:nvPr>
        </p:nvSpPr>
        <p:spPr>
          <a:xfrm>
            <a:off x="342900" y="2481897"/>
            <a:ext cx="8458200" cy="3048000"/>
          </a:xfrm>
        </p:spPr>
        <p:txBody>
          <a:bodyPr/>
          <a:lstStyle/>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Develop a network-based system for obtaining insight into how citizens and communities are doing </a:t>
            </a:r>
          </a:p>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Evaluate Information Advice and Assistance (IAA) systems and invest in their improvement </a:t>
            </a:r>
          </a:p>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Use grants to support community initiatives (and local anchor organisations) that strengthen people’s ability to maintain well-being and help one another</a:t>
            </a:r>
          </a:p>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Build a locality orientation into care and support contracts whenever appropriate</a:t>
            </a:r>
          </a:p>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Use Social Value Forums and County Voluntary Councils as vehicles in support of citizen empowerment (co-production) and independence (prevention)</a:t>
            </a:r>
          </a:p>
        </p:txBody>
      </p:sp>
    </p:spTree>
    <p:extLst>
      <p:ext uri="{BB962C8B-B14F-4D97-AF65-F5344CB8AC3E}">
        <p14:creationId xmlns:p14="http://schemas.microsoft.com/office/powerpoint/2010/main" val="226344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F4D3-06EE-403C-88EC-34321404C11F}"/>
              </a:ext>
            </a:extLst>
          </p:cNvPr>
          <p:cNvSpPr>
            <a:spLocks noGrp="1"/>
          </p:cNvSpPr>
          <p:nvPr>
            <p:ph type="title"/>
          </p:nvPr>
        </p:nvSpPr>
        <p:spPr/>
        <p:txBody>
          <a:bodyPr/>
          <a:lstStyle/>
          <a:p>
            <a:r>
              <a:rPr lang="en-US" sz="3600" i="1" dirty="0"/>
              <a:t>Reminder: </a:t>
            </a:r>
            <a:r>
              <a:rPr lang="en-US" sz="3200" dirty="0"/>
              <a:t>Why the Section 16 duty is important - and due for attention</a:t>
            </a:r>
            <a:endParaRPr lang="en-GB" sz="3200" dirty="0"/>
          </a:p>
        </p:txBody>
      </p:sp>
      <p:sp>
        <p:nvSpPr>
          <p:cNvPr id="3" name="Content Placeholder 2">
            <a:extLst>
              <a:ext uri="{FF2B5EF4-FFF2-40B4-BE49-F238E27FC236}">
                <a16:creationId xmlns:a16="http://schemas.microsoft.com/office/drawing/2014/main" id="{0FA1B24E-1BC2-4771-AEC2-9CD54B19A24A}"/>
              </a:ext>
            </a:extLst>
          </p:cNvPr>
          <p:cNvSpPr>
            <a:spLocks noGrp="1"/>
          </p:cNvSpPr>
          <p:nvPr>
            <p:ph idx="1"/>
          </p:nvPr>
        </p:nvSpPr>
        <p:spPr/>
        <p:txBody>
          <a:bodyPr/>
          <a:lstStyle/>
          <a:p>
            <a:r>
              <a:rPr lang="en-US" sz="2400" dirty="0"/>
              <a:t>Sustainability</a:t>
            </a:r>
          </a:p>
          <a:p>
            <a:pPr lvl="1"/>
            <a:r>
              <a:rPr lang="en-US" sz="2000" dirty="0"/>
              <a:t>Implementing Section 16 is all about creating a sustainable pattern of services and supports that enable people to achieve great well-being outcomes.</a:t>
            </a:r>
          </a:p>
          <a:p>
            <a:pPr lvl="1"/>
            <a:endParaRPr lang="en-US" sz="800" dirty="0"/>
          </a:p>
          <a:p>
            <a:r>
              <a:rPr lang="en-US" sz="2400" dirty="0"/>
              <a:t>Transformation</a:t>
            </a:r>
          </a:p>
          <a:p>
            <a:pPr lvl="1"/>
            <a:r>
              <a:rPr lang="en-GB" sz="2000" dirty="0"/>
              <a:t>Since 2016 the agenda has been dominated by Part 9 of the Act, focused on the integration of health and social care</a:t>
            </a:r>
          </a:p>
          <a:p>
            <a:pPr lvl="1"/>
            <a:r>
              <a:rPr lang="en-GB" sz="2000" dirty="0"/>
              <a:t>The transformational aspiration of Part 2 of the Act needs to come back in focus.</a:t>
            </a:r>
          </a:p>
        </p:txBody>
      </p:sp>
    </p:spTree>
    <p:extLst>
      <p:ext uri="{BB962C8B-B14F-4D97-AF65-F5344CB8AC3E}">
        <p14:creationId xmlns:p14="http://schemas.microsoft.com/office/powerpoint/2010/main" val="349177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8718-8100-49E8-8A38-4B00DB9ABAC6}"/>
              </a:ext>
            </a:extLst>
          </p:cNvPr>
          <p:cNvSpPr>
            <a:spLocks noGrp="1"/>
          </p:cNvSpPr>
          <p:nvPr>
            <p:ph type="title"/>
          </p:nvPr>
        </p:nvSpPr>
        <p:spPr/>
        <p:txBody>
          <a:bodyPr/>
          <a:lstStyle/>
          <a:p>
            <a:r>
              <a:rPr lang="en-US" i="1" dirty="0"/>
              <a:t>Summary: </a:t>
            </a:r>
            <a:r>
              <a:rPr lang="en-US" dirty="0"/>
              <a:t>the what, why and how of social value models</a:t>
            </a:r>
            <a:endParaRPr lang="en-GB" dirty="0"/>
          </a:p>
        </p:txBody>
      </p:sp>
      <p:sp>
        <p:nvSpPr>
          <p:cNvPr id="3" name="Content Placeholder 2">
            <a:extLst>
              <a:ext uri="{FF2B5EF4-FFF2-40B4-BE49-F238E27FC236}">
                <a16:creationId xmlns:a16="http://schemas.microsoft.com/office/drawing/2014/main" id="{232C4585-0BEE-41BE-A4F6-2F9F9249B0CC}"/>
              </a:ext>
            </a:extLst>
          </p:cNvPr>
          <p:cNvSpPr>
            <a:spLocks noGrp="1"/>
          </p:cNvSpPr>
          <p:nvPr>
            <p:ph idx="1"/>
          </p:nvPr>
        </p:nvSpPr>
        <p:spPr>
          <a:xfrm>
            <a:off x="342900" y="2757488"/>
            <a:ext cx="8458200" cy="3479824"/>
          </a:xfrm>
        </p:spPr>
        <p:txBody>
          <a:bodyPr/>
          <a:lstStyle/>
          <a:p>
            <a:r>
              <a:rPr lang="en-US" sz="2400" dirty="0"/>
              <a:t>What are “social value models”:</a:t>
            </a:r>
          </a:p>
          <a:p>
            <a:pPr lvl="1"/>
            <a:r>
              <a:rPr lang="en-US" sz="2000" i="1" dirty="0"/>
              <a:t>“By their fruits ye shall know them”</a:t>
            </a:r>
          </a:p>
          <a:p>
            <a:pPr lvl="1"/>
            <a:endParaRPr lang="en-US" sz="800" dirty="0"/>
          </a:p>
          <a:p>
            <a:r>
              <a:rPr lang="en-US" sz="2400" dirty="0"/>
              <a:t>Why are they important:</a:t>
            </a:r>
          </a:p>
          <a:p>
            <a:pPr lvl="1"/>
            <a:r>
              <a:rPr lang="en-US" sz="2000" dirty="0"/>
              <a:t>Not for some quick “added value”, but for long-term sustainability</a:t>
            </a:r>
          </a:p>
          <a:p>
            <a:pPr lvl="1"/>
            <a:endParaRPr lang="en-US" sz="800" dirty="0"/>
          </a:p>
          <a:p>
            <a:r>
              <a:rPr lang="en-US" sz="2400" dirty="0"/>
              <a:t>Surfacing how to promote them:</a:t>
            </a:r>
          </a:p>
          <a:p>
            <a:pPr lvl="1"/>
            <a:r>
              <a:rPr lang="en-US" sz="2000" dirty="0"/>
              <a:t>Scoring for multiple outcomes</a:t>
            </a:r>
          </a:p>
          <a:p>
            <a:pPr lvl="1"/>
            <a:r>
              <a:rPr lang="en-US" sz="2000" dirty="0"/>
              <a:t>Role modelling coproduction and collaboration</a:t>
            </a:r>
          </a:p>
          <a:p>
            <a:pPr lvl="1"/>
            <a:r>
              <a:rPr lang="en-US" sz="2000" dirty="0"/>
              <a:t>Building capacity amongst citizens and communities</a:t>
            </a:r>
            <a:endParaRPr lang="en-GB" sz="2000" dirty="0"/>
          </a:p>
          <a:p>
            <a:endParaRPr lang="en-GB" dirty="0"/>
          </a:p>
        </p:txBody>
      </p:sp>
    </p:spTree>
    <p:extLst>
      <p:ext uri="{BB962C8B-B14F-4D97-AF65-F5344CB8AC3E}">
        <p14:creationId xmlns:p14="http://schemas.microsoft.com/office/powerpoint/2010/main" val="238269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420888"/>
            <a:ext cx="8458200" cy="3384600"/>
          </a:xfrm>
        </p:spPr>
        <p:txBody>
          <a:bodyPr/>
          <a:lstStyle/>
          <a:p>
            <a:pPr marL="0" indent="0" algn="ctr">
              <a:buNone/>
            </a:pPr>
            <a:r>
              <a:rPr lang="en-GB" dirty="0"/>
              <a:t>Create an environment in which social enterprises, cooperatives and charities are more likely to flourish - whilst simultaneously encouraging for-profit providers to develop their capacity for delivering public benefit.</a:t>
            </a:r>
          </a:p>
        </p:txBody>
      </p:sp>
    </p:spTree>
    <p:extLst>
      <p:ext uri="{BB962C8B-B14F-4D97-AF65-F5344CB8AC3E}">
        <p14:creationId xmlns:p14="http://schemas.microsoft.com/office/powerpoint/2010/main" val="41752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80" y="1124744"/>
            <a:ext cx="8614320" cy="432048"/>
          </a:xfrm>
        </p:spPr>
        <p:txBody>
          <a:bodyPr/>
          <a:lstStyle/>
          <a:p>
            <a:r>
              <a:rPr lang="en-GB" b="1" dirty="0">
                <a:solidFill>
                  <a:srgbClr val="D92333"/>
                </a:solidFill>
              </a:rPr>
              <a:t>Recommendations – How To</a:t>
            </a:r>
          </a:p>
        </p:txBody>
      </p:sp>
      <p:sp>
        <p:nvSpPr>
          <p:cNvPr id="3" name="Content Placeholder 2"/>
          <p:cNvSpPr>
            <a:spLocks noGrp="1"/>
          </p:cNvSpPr>
          <p:nvPr>
            <p:ph idx="1"/>
          </p:nvPr>
        </p:nvSpPr>
        <p:spPr>
          <a:xfrm>
            <a:off x="224880" y="1916832"/>
            <a:ext cx="8712968" cy="4104456"/>
          </a:xfrm>
        </p:spPr>
        <p:txBody>
          <a:bodyPr/>
          <a:lstStyle/>
          <a:p>
            <a:pPr marL="0" indent="0">
              <a:spcBef>
                <a:spcPts val="0"/>
              </a:spcBef>
              <a:spcAft>
                <a:spcPts val="1200"/>
              </a:spcAft>
              <a:buNone/>
            </a:pPr>
            <a:r>
              <a:rPr lang="en-GB" sz="2400" b="1" dirty="0"/>
              <a:t>Commissioning for Multiple Outcomes – The Procurement Route</a:t>
            </a:r>
          </a:p>
          <a:p>
            <a:pPr>
              <a:spcBef>
                <a:spcPts val="0"/>
              </a:spcBef>
              <a:spcAft>
                <a:spcPts val="1200"/>
              </a:spcAft>
            </a:pPr>
            <a:r>
              <a:rPr lang="en-GB" sz="2000" dirty="0"/>
              <a:t>What other policy tools are available – grants / in-house / JV / Social Innovation Partnerships / Social Impact Bonds. </a:t>
            </a:r>
          </a:p>
          <a:p>
            <a:pPr>
              <a:spcBef>
                <a:spcPts val="0"/>
              </a:spcBef>
              <a:spcAft>
                <a:spcPts val="1200"/>
              </a:spcAft>
            </a:pPr>
            <a:r>
              <a:rPr lang="en-GB" sz="2000" dirty="0"/>
              <a:t>How do we use the PCRs to better effect?</a:t>
            </a:r>
          </a:p>
          <a:p>
            <a:pPr>
              <a:spcBef>
                <a:spcPts val="0"/>
              </a:spcBef>
              <a:spcAft>
                <a:spcPts val="1200"/>
              </a:spcAft>
            </a:pPr>
            <a:r>
              <a:rPr lang="en-GB" sz="2000" dirty="0"/>
              <a:t>How do we make tenders less onerous? </a:t>
            </a:r>
          </a:p>
          <a:p>
            <a:pPr>
              <a:spcBef>
                <a:spcPts val="0"/>
              </a:spcBef>
              <a:spcAft>
                <a:spcPts val="1200"/>
              </a:spcAft>
            </a:pPr>
            <a:r>
              <a:rPr lang="en-GB" sz="2000" dirty="0"/>
              <a:t>How do we take a more proportionate approach to risk? </a:t>
            </a:r>
          </a:p>
          <a:p>
            <a:pPr>
              <a:spcBef>
                <a:spcPts val="0"/>
              </a:spcBef>
              <a:spcAft>
                <a:spcPts val="1200"/>
              </a:spcAft>
            </a:pPr>
            <a:r>
              <a:rPr lang="en-GB" sz="2000" dirty="0"/>
              <a:t>How to specify, score and monitor the social value outcomes more effectively?</a:t>
            </a:r>
          </a:p>
          <a:p>
            <a:pPr>
              <a:spcBef>
                <a:spcPts val="0"/>
              </a:spcBef>
              <a:spcAft>
                <a:spcPts val="1200"/>
              </a:spcAft>
            </a:pPr>
            <a:r>
              <a:rPr lang="en-GB" sz="2000" dirty="0"/>
              <a:t>How do we support suppliers to report and measure impact more effectively?</a:t>
            </a:r>
          </a:p>
          <a:p>
            <a:pPr marL="0" indent="0">
              <a:spcBef>
                <a:spcPts val="0"/>
              </a:spcBef>
              <a:spcAft>
                <a:spcPts val="1200"/>
              </a:spcAft>
              <a:buNone/>
            </a:pPr>
            <a:endParaRPr lang="en-GB" sz="1400" dirty="0"/>
          </a:p>
          <a:p>
            <a:pPr marL="0" indent="0">
              <a:spcBef>
                <a:spcPts val="0"/>
              </a:spcBef>
              <a:spcAft>
                <a:spcPts val="1200"/>
              </a:spcAft>
              <a:buNone/>
            </a:pPr>
            <a:endParaRPr lang="en-GB" sz="1400" dirty="0"/>
          </a:p>
          <a:p>
            <a:pPr marL="0" indent="0">
              <a:spcBef>
                <a:spcPts val="0"/>
              </a:spcBef>
              <a:spcAft>
                <a:spcPts val="1200"/>
              </a:spcAft>
              <a:buNone/>
            </a:pPr>
            <a:endParaRPr lang="en-GB" sz="1400" dirty="0"/>
          </a:p>
        </p:txBody>
      </p:sp>
    </p:spTree>
    <p:extLst>
      <p:ext uri="{BB962C8B-B14F-4D97-AF65-F5344CB8AC3E}">
        <p14:creationId xmlns:p14="http://schemas.microsoft.com/office/powerpoint/2010/main" val="391604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515672" cy="432048"/>
          </a:xfrm>
        </p:spPr>
        <p:txBody>
          <a:bodyPr/>
          <a:lstStyle/>
          <a:p>
            <a:r>
              <a:rPr lang="en-GB" b="1" dirty="0">
                <a:solidFill>
                  <a:srgbClr val="D92333"/>
                </a:solidFill>
              </a:rPr>
              <a:t>Recommendations – How To</a:t>
            </a:r>
          </a:p>
        </p:txBody>
      </p:sp>
      <p:sp>
        <p:nvSpPr>
          <p:cNvPr id="3" name="Content Placeholder 2"/>
          <p:cNvSpPr>
            <a:spLocks noGrp="1"/>
          </p:cNvSpPr>
          <p:nvPr>
            <p:ph idx="1"/>
          </p:nvPr>
        </p:nvSpPr>
        <p:spPr>
          <a:xfrm>
            <a:off x="251520" y="1772816"/>
            <a:ext cx="8712968" cy="4104456"/>
          </a:xfrm>
        </p:spPr>
        <p:txBody>
          <a:bodyPr/>
          <a:lstStyle/>
          <a:p>
            <a:pPr marL="0" indent="0">
              <a:spcBef>
                <a:spcPts val="0"/>
              </a:spcBef>
              <a:spcAft>
                <a:spcPts val="1200"/>
              </a:spcAft>
              <a:buNone/>
            </a:pPr>
            <a:endParaRPr lang="en-GB" sz="1400" b="1" dirty="0"/>
          </a:p>
          <a:p>
            <a:pPr marL="0" indent="0">
              <a:spcBef>
                <a:spcPts val="0"/>
              </a:spcBef>
              <a:spcAft>
                <a:spcPts val="1200"/>
              </a:spcAft>
              <a:buNone/>
            </a:pPr>
            <a:r>
              <a:rPr lang="en-GB" b="1" dirty="0"/>
              <a:t>Commissioning for Multiple Outcomes – Before and After Procurement</a:t>
            </a:r>
          </a:p>
          <a:p>
            <a:pPr>
              <a:spcBef>
                <a:spcPts val="0"/>
              </a:spcBef>
              <a:spcAft>
                <a:spcPts val="1200"/>
              </a:spcAft>
            </a:pPr>
            <a:r>
              <a:rPr lang="en-GB" dirty="0"/>
              <a:t>How to engage with providers more effectively?</a:t>
            </a:r>
          </a:p>
          <a:p>
            <a:pPr>
              <a:spcBef>
                <a:spcPts val="0"/>
              </a:spcBef>
              <a:spcAft>
                <a:spcPts val="1200"/>
              </a:spcAft>
            </a:pPr>
            <a:r>
              <a:rPr lang="en-GB" dirty="0"/>
              <a:t>How do we upskill the market on measuring social impact and outcomes. </a:t>
            </a:r>
          </a:p>
          <a:p>
            <a:pPr lvl="0">
              <a:spcBef>
                <a:spcPts val="0"/>
              </a:spcBef>
              <a:spcAft>
                <a:spcPts val="1200"/>
              </a:spcAft>
            </a:pPr>
            <a:r>
              <a:rPr lang="en-GB" dirty="0"/>
              <a:t>How do we apply co-production more widely?</a:t>
            </a:r>
          </a:p>
          <a:p>
            <a:pPr lvl="0">
              <a:spcBef>
                <a:spcPts val="0"/>
              </a:spcBef>
              <a:spcAft>
                <a:spcPts val="1200"/>
              </a:spcAft>
            </a:pPr>
            <a:endParaRPr lang="en-GB" dirty="0"/>
          </a:p>
          <a:p>
            <a:pPr marL="0" indent="0">
              <a:spcBef>
                <a:spcPts val="0"/>
              </a:spcBef>
              <a:spcAft>
                <a:spcPts val="1200"/>
              </a:spcAft>
              <a:buNone/>
            </a:pPr>
            <a:endParaRPr lang="en-GB" sz="1400" dirty="0"/>
          </a:p>
          <a:p>
            <a:pPr marL="0" indent="0">
              <a:spcBef>
                <a:spcPts val="0"/>
              </a:spcBef>
              <a:spcAft>
                <a:spcPts val="1200"/>
              </a:spcAft>
              <a:buNone/>
            </a:pPr>
            <a:endParaRPr lang="en-GB" sz="1400" dirty="0"/>
          </a:p>
          <a:p>
            <a:pPr marL="0" indent="0">
              <a:spcBef>
                <a:spcPts val="0"/>
              </a:spcBef>
              <a:spcAft>
                <a:spcPts val="1200"/>
              </a:spcAft>
              <a:buNone/>
            </a:pPr>
            <a:endParaRPr lang="en-GB" sz="1400" dirty="0"/>
          </a:p>
        </p:txBody>
      </p:sp>
    </p:spTree>
    <p:extLst>
      <p:ext uri="{BB962C8B-B14F-4D97-AF65-F5344CB8AC3E}">
        <p14:creationId xmlns:p14="http://schemas.microsoft.com/office/powerpoint/2010/main" val="57786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515672" cy="432048"/>
          </a:xfrm>
        </p:spPr>
        <p:txBody>
          <a:bodyPr/>
          <a:lstStyle/>
          <a:p>
            <a:r>
              <a:rPr lang="en-GB" b="1" dirty="0">
                <a:solidFill>
                  <a:srgbClr val="D92333"/>
                </a:solidFill>
              </a:rPr>
              <a:t>Recommendations – How To</a:t>
            </a:r>
          </a:p>
        </p:txBody>
      </p:sp>
      <p:sp>
        <p:nvSpPr>
          <p:cNvPr id="3" name="Content Placeholder 2"/>
          <p:cNvSpPr>
            <a:spLocks noGrp="1"/>
          </p:cNvSpPr>
          <p:nvPr>
            <p:ph idx="1"/>
          </p:nvPr>
        </p:nvSpPr>
        <p:spPr>
          <a:xfrm>
            <a:off x="320247" y="1916832"/>
            <a:ext cx="8712968" cy="4104456"/>
          </a:xfrm>
        </p:spPr>
        <p:txBody>
          <a:bodyPr/>
          <a:lstStyle/>
          <a:p>
            <a:pPr marL="0" indent="0">
              <a:spcBef>
                <a:spcPts val="0"/>
              </a:spcBef>
              <a:spcAft>
                <a:spcPts val="1200"/>
              </a:spcAft>
              <a:buNone/>
            </a:pPr>
            <a:r>
              <a:rPr lang="en-GB" b="1" dirty="0"/>
              <a:t>Commissioning Beyond the Market</a:t>
            </a:r>
          </a:p>
          <a:p>
            <a:pPr>
              <a:spcBef>
                <a:spcPts val="0"/>
              </a:spcBef>
              <a:spcAft>
                <a:spcPts val="1200"/>
              </a:spcAft>
            </a:pPr>
            <a:r>
              <a:rPr lang="en-GB" dirty="0"/>
              <a:t>How do we use grants more effectively? </a:t>
            </a:r>
          </a:p>
          <a:p>
            <a:pPr>
              <a:spcBef>
                <a:spcPts val="0"/>
              </a:spcBef>
              <a:spcAft>
                <a:spcPts val="1200"/>
              </a:spcAft>
            </a:pPr>
            <a:r>
              <a:rPr lang="en-GB" dirty="0"/>
              <a:t>How to understand citizen needs and community capacity? </a:t>
            </a:r>
          </a:p>
          <a:p>
            <a:pPr>
              <a:spcBef>
                <a:spcPts val="0"/>
              </a:spcBef>
              <a:spcAft>
                <a:spcPts val="1200"/>
              </a:spcAft>
            </a:pPr>
            <a:r>
              <a:rPr lang="en-GB" dirty="0"/>
              <a:t>How to build a locality orientation into care contracts?</a:t>
            </a:r>
          </a:p>
          <a:p>
            <a:pPr>
              <a:spcBef>
                <a:spcPts val="0"/>
              </a:spcBef>
              <a:spcAft>
                <a:spcPts val="1200"/>
              </a:spcAft>
            </a:pPr>
            <a:r>
              <a:rPr lang="en-GB" dirty="0"/>
              <a:t>How do we capture learning from work across Wales more effectively?</a:t>
            </a:r>
          </a:p>
          <a:p>
            <a:pPr marL="0" indent="0">
              <a:spcBef>
                <a:spcPts val="0"/>
              </a:spcBef>
              <a:spcAft>
                <a:spcPts val="1200"/>
              </a:spcAft>
              <a:buNone/>
            </a:pPr>
            <a:endParaRPr lang="en-GB" sz="1400" dirty="0"/>
          </a:p>
          <a:p>
            <a:pPr marL="0" indent="0">
              <a:spcBef>
                <a:spcPts val="0"/>
              </a:spcBef>
              <a:spcAft>
                <a:spcPts val="1200"/>
              </a:spcAft>
              <a:buNone/>
            </a:pPr>
            <a:endParaRPr lang="en-GB" sz="1400" dirty="0"/>
          </a:p>
          <a:p>
            <a:pPr marL="0" indent="0">
              <a:spcBef>
                <a:spcPts val="0"/>
              </a:spcBef>
              <a:spcAft>
                <a:spcPts val="1200"/>
              </a:spcAft>
              <a:buNone/>
            </a:pPr>
            <a:endParaRPr lang="en-GB" sz="1400" dirty="0"/>
          </a:p>
        </p:txBody>
      </p:sp>
    </p:spTree>
    <p:extLst>
      <p:ext uri="{BB962C8B-B14F-4D97-AF65-F5344CB8AC3E}">
        <p14:creationId xmlns:p14="http://schemas.microsoft.com/office/powerpoint/2010/main" val="357565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75" y="1196752"/>
            <a:ext cx="8515672" cy="1447800"/>
          </a:xfrm>
        </p:spPr>
        <p:txBody>
          <a:bodyPr/>
          <a:lstStyle/>
          <a:p>
            <a:r>
              <a:rPr lang="en-GB" sz="3200" b="1" dirty="0">
                <a:solidFill>
                  <a:srgbClr val="D92333"/>
                </a:solidFill>
              </a:rPr>
              <a:t>Next Steps</a:t>
            </a:r>
          </a:p>
        </p:txBody>
      </p:sp>
      <p:sp>
        <p:nvSpPr>
          <p:cNvPr id="3" name="Content Placeholder 2"/>
          <p:cNvSpPr>
            <a:spLocks noGrp="1"/>
          </p:cNvSpPr>
          <p:nvPr>
            <p:ph idx="1"/>
          </p:nvPr>
        </p:nvSpPr>
        <p:spPr>
          <a:xfrm>
            <a:off x="342900" y="1844824"/>
            <a:ext cx="8458200" cy="4464496"/>
          </a:xfrm>
        </p:spPr>
        <p:txBody>
          <a:bodyPr/>
          <a:lstStyle/>
          <a:p>
            <a:pPr>
              <a:spcBef>
                <a:spcPts val="0"/>
              </a:spcBef>
              <a:spcAft>
                <a:spcPts val="1200"/>
              </a:spcAft>
            </a:pPr>
            <a:r>
              <a:rPr lang="en-GB" sz="2200" dirty="0"/>
              <a:t>We are keen to hear if you would like to work through practical solutions with us. </a:t>
            </a:r>
          </a:p>
          <a:p>
            <a:pPr>
              <a:spcBef>
                <a:spcPts val="0"/>
              </a:spcBef>
              <a:spcAft>
                <a:spcPts val="1200"/>
              </a:spcAft>
            </a:pPr>
            <a:r>
              <a:rPr lang="en-GB" sz="2200" dirty="0"/>
              <a:t>Complete the expression of interest form issued after this event - </a:t>
            </a:r>
            <a:r>
              <a:rPr lang="en-GB" sz="2200" dirty="0">
                <a:hlinkClick r:id="rId3"/>
              </a:rPr>
              <a:t>donna.coyle@wales.coop</a:t>
            </a:r>
            <a:r>
              <a:rPr lang="en-GB" sz="2200" dirty="0"/>
              <a:t> - deadline for information is Friday 8th January – identify themes of development you are interested in. </a:t>
            </a:r>
          </a:p>
          <a:p>
            <a:pPr>
              <a:spcBef>
                <a:spcPts val="0"/>
              </a:spcBef>
              <a:spcAft>
                <a:spcPts val="1200"/>
              </a:spcAft>
            </a:pPr>
            <a:r>
              <a:rPr lang="en-GB" sz="2200" dirty="0"/>
              <a:t>Co-produce our activity programme from Jan -  March with those who express and interest in working with us.    </a:t>
            </a:r>
          </a:p>
          <a:p>
            <a:pPr>
              <a:spcBef>
                <a:spcPts val="0"/>
              </a:spcBef>
              <a:spcAft>
                <a:spcPts val="1200"/>
              </a:spcAft>
            </a:pPr>
            <a:r>
              <a:rPr lang="en-GB" sz="2200" dirty="0"/>
              <a:t>Meeting with WG Foundational Economy Social Care Community of Practice – Dec 17</a:t>
            </a:r>
            <a:r>
              <a:rPr lang="en-GB" sz="2200" baseline="30000" dirty="0"/>
              <a:t>th</a:t>
            </a:r>
            <a:r>
              <a:rPr lang="en-GB" sz="2200" dirty="0"/>
              <a:t>.</a:t>
            </a:r>
          </a:p>
          <a:p>
            <a:pPr>
              <a:spcBef>
                <a:spcPts val="0"/>
              </a:spcBef>
              <a:spcAft>
                <a:spcPts val="1200"/>
              </a:spcAft>
            </a:pPr>
            <a:endParaRPr lang="en-GB" sz="2000" dirty="0"/>
          </a:p>
          <a:p>
            <a:pPr marL="0" indent="0">
              <a:spcBef>
                <a:spcPts val="0"/>
              </a:spcBef>
              <a:spcAft>
                <a:spcPts val="1200"/>
              </a:spcAft>
              <a:buNone/>
            </a:pPr>
            <a:endParaRPr lang="en-GB" sz="3600" dirty="0"/>
          </a:p>
        </p:txBody>
      </p:sp>
    </p:spTree>
    <p:extLst>
      <p:ext uri="{BB962C8B-B14F-4D97-AF65-F5344CB8AC3E}">
        <p14:creationId xmlns:p14="http://schemas.microsoft.com/office/powerpoint/2010/main" val="245282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6DC6-9FD6-4DE7-ABC6-DF7697AD4A88}"/>
              </a:ext>
            </a:extLst>
          </p:cNvPr>
          <p:cNvSpPr>
            <a:spLocks noGrp="1"/>
          </p:cNvSpPr>
          <p:nvPr>
            <p:ph type="title"/>
          </p:nvPr>
        </p:nvSpPr>
        <p:spPr/>
        <p:txBody>
          <a:bodyPr/>
          <a:lstStyle/>
          <a:p>
            <a:r>
              <a:rPr lang="en-US" dirty="0"/>
              <a:t>What is Social Value?</a:t>
            </a:r>
            <a:endParaRPr lang="en-GB" dirty="0"/>
          </a:p>
        </p:txBody>
      </p:sp>
      <p:pic>
        <p:nvPicPr>
          <p:cNvPr id="8" name="Content Placeholder 7">
            <a:extLst>
              <a:ext uri="{FF2B5EF4-FFF2-40B4-BE49-F238E27FC236}">
                <a16:creationId xmlns:a16="http://schemas.microsoft.com/office/drawing/2014/main" id="{4B0E0CA0-CD66-4632-B929-00EDF8287406}"/>
              </a:ext>
            </a:extLst>
          </p:cNvPr>
          <p:cNvPicPr>
            <a:picLocks noGrp="1" noChangeAspect="1"/>
          </p:cNvPicPr>
          <p:nvPr>
            <p:ph sz="half" idx="1"/>
          </p:nvPr>
        </p:nvPicPr>
        <p:blipFill>
          <a:blip r:embed="rId3"/>
          <a:stretch>
            <a:fillRect/>
          </a:stretch>
        </p:blipFill>
        <p:spPr>
          <a:xfrm>
            <a:off x="5255232" y="2198395"/>
            <a:ext cx="3260119" cy="3260119"/>
          </a:xfrm>
          <a:prstGeom prst="rect">
            <a:avLst/>
          </a:prstGeom>
        </p:spPr>
      </p:pic>
      <p:pic>
        <p:nvPicPr>
          <p:cNvPr id="11" name="Content Placeholder 10">
            <a:extLst>
              <a:ext uri="{FF2B5EF4-FFF2-40B4-BE49-F238E27FC236}">
                <a16:creationId xmlns:a16="http://schemas.microsoft.com/office/drawing/2014/main" id="{A18C54BE-9F34-499B-9DA9-9980F3DFB4E3}"/>
              </a:ext>
            </a:extLst>
          </p:cNvPr>
          <p:cNvPicPr>
            <a:picLocks noGrp="1" noChangeAspect="1"/>
          </p:cNvPicPr>
          <p:nvPr>
            <p:ph sz="half" idx="2"/>
          </p:nvPr>
        </p:nvPicPr>
        <p:blipFill>
          <a:blip r:embed="rId4"/>
          <a:stretch>
            <a:fillRect/>
          </a:stretch>
        </p:blipFill>
        <p:spPr>
          <a:xfrm>
            <a:off x="976742" y="2306846"/>
            <a:ext cx="3452159" cy="2592549"/>
          </a:xfrm>
          <a:prstGeom prst="rect">
            <a:avLst/>
          </a:prstGeom>
        </p:spPr>
      </p:pic>
    </p:spTree>
    <p:extLst>
      <p:ext uri="{BB962C8B-B14F-4D97-AF65-F5344CB8AC3E}">
        <p14:creationId xmlns:p14="http://schemas.microsoft.com/office/powerpoint/2010/main" val="394933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DDC9-15C3-40D3-A8B8-18EE243DEC55}"/>
              </a:ext>
            </a:extLst>
          </p:cNvPr>
          <p:cNvSpPr>
            <a:spLocks noGrp="1"/>
          </p:cNvSpPr>
          <p:nvPr>
            <p:ph type="title"/>
          </p:nvPr>
        </p:nvSpPr>
        <p:spPr>
          <a:xfrm>
            <a:off x="323528" y="1309464"/>
            <a:ext cx="8515672" cy="823392"/>
          </a:xfrm>
        </p:spPr>
        <p:txBody>
          <a:bodyPr/>
          <a:lstStyle/>
          <a:p>
            <a:r>
              <a:rPr lang="en-US" dirty="0"/>
              <a:t>Section 16, Part 2 of the SS&amp;WB Act</a:t>
            </a:r>
            <a:endParaRPr lang="en-GB" dirty="0"/>
          </a:p>
        </p:txBody>
      </p:sp>
      <p:sp>
        <p:nvSpPr>
          <p:cNvPr id="3" name="Content Placeholder 2">
            <a:extLst>
              <a:ext uri="{FF2B5EF4-FFF2-40B4-BE49-F238E27FC236}">
                <a16:creationId xmlns:a16="http://schemas.microsoft.com/office/drawing/2014/main" id="{BF8882DE-9381-48BF-B855-A55DA0F83B35}"/>
              </a:ext>
            </a:extLst>
          </p:cNvPr>
          <p:cNvSpPr>
            <a:spLocks noGrp="1"/>
          </p:cNvSpPr>
          <p:nvPr>
            <p:ph idx="1"/>
          </p:nvPr>
        </p:nvSpPr>
        <p:spPr>
          <a:xfrm>
            <a:off x="342900" y="2276872"/>
            <a:ext cx="8458200" cy="3816424"/>
          </a:xfrm>
        </p:spPr>
        <p:txBody>
          <a:bodyPr>
            <a:normAutofit fontScale="92500" lnSpcReduction="10000"/>
          </a:bodyPr>
          <a:lstStyle/>
          <a:p>
            <a:pPr marL="0" indent="0">
              <a:buNone/>
            </a:pPr>
            <a:r>
              <a:rPr lang="en-GB" sz="1800" b="1" dirty="0"/>
              <a:t>Promoting social enterprises, co-operatives, user led services and the third sector</a:t>
            </a:r>
          </a:p>
          <a:p>
            <a:pPr marL="0" indent="0">
              <a:buNone/>
            </a:pPr>
            <a:endParaRPr lang="en-GB" sz="1800" b="1" dirty="0"/>
          </a:p>
          <a:p>
            <a:pPr>
              <a:buAutoNum type="arabicParenBoth"/>
            </a:pPr>
            <a:r>
              <a:rPr lang="en-GB" sz="1800" dirty="0"/>
              <a:t>A local authority must promote—</a:t>
            </a:r>
          </a:p>
          <a:p>
            <a:pPr>
              <a:buAutoNum type="arabicParenBoth"/>
            </a:pPr>
            <a:endParaRPr lang="en-GB" sz="900" dirty="0"/>
          </a:p>
          <a:p>
            <a:pPr marL="257175" indent="-257175">
              <a:buAutoNum type="alphaLcParenR"/>
            </a:pPr>
            <a:r>
              <a:rPr lang="en-GB" sz="1800" dirty="0"/>
              <a:t>the development in its area of social enterprises to provide care and support and preventative services;</a:t>
            </a:r>
          </a:p>
          <a:p>
            <a:pPr marL="257175" indent="-257175">
              <a:buAutoNum type="alphaLcParenR"/>
            </a:pPr>
            <a:endParaRPr lang="en-GB" sz="900" dirty="0"/>
          </a:p>
          <a:p>
            <a:pPr marL="257175" indent="-257175">
              <a:buAutoNum type="alphaLcParenR"/>
            </a:pPr>
            <a:r>
              <a:rPr lang="en-GB" sz="1800" dirty="0"/>
              <a:t>the development in its area of co-operative organisations or arrangements to provide care and support and preventative services;</a:t>
            </a:r>
          </a:p>
          <a:p>
            <a:pPr marL="257175" indent="-257175">
              <a:buAutoNum type="alphaLcParenR"/>
            </a:pPr>
            <a:endParaRPr lang="en-GB" sz="900" dirty="0"/>
          </a:p>
          <a:p>
            <a:pPr marL="257175" indent="-257175">
              <a:buAutoNum type="alphaLcParenR"/>
            </a:pPr>
            <a:r>
              <a:rPr lang="en-GB" sz="1800" dirty="0"/>
              <a:t>the involvement of persons for whom care and support or preventative services are to be provided in the design and operation of that provision;</a:t>
            </a:r>
          </a:p>
          <a:p>
            <a:pPr marL="257175" indent="-257175">
              <a:buAutoNum type="alphaLcParenR"/>
            </a:pPr>
            <a:endParaRPr lang="en-GB" sz="1000" dirty="0"/>
          </a:p>
          <a:p>
            <a:pPr marL="257175" indent="-257175">
              <a:buAutoNum type="alphaLcParenR"/>
            </a:pPr>
            <a:r>
              <a:rPr lang="en-GB" sz="1800" dirty="0"/>
              <a:t>the availability in its area of care and support and preventative services from third sector organisations (whether or not the organisations are social enterprises or co-operative organisations).</a:t>
            </a:r>
          </a:p>
          <a:p>
            <a:pPr marL="257175" indent="-257175">
              <a:buAutoNum type="alphaLcParenR"/>
            </a:pPr>
            <a:endParaRPr lang="en-GB" dirty="0"/>
          </a:p>
        </p:txBody>
      </p:sp>
    </p:spTree>
    <p:extLst>
      <p:ext uri="{BB962C8B-B14F-4D97-AF65-F5344CB8AC3E}">
        <p14:creationId xmlns:p14="http://schemas.microsoft.com/office/powerpoint/2010/main" val="109340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DDC9-15C3-40D3-A8B8-18EE243DEC55}"/>
              </a:ext>
            </a:extLst>
          </p:cNvPr>
          <p:cNvSpPr>
            <a:spLocks noGrp="1"/>
          </p:cNvSpPr>
          <p:nvPr>
            <p:ph type="title"/>
          </p:nvPr>
        </p:nvSpPr>
        <p:spPr>
          <a:xfrm>
            <a:off x="323528" y="1309464"/>
            <a:ext cx="8515672" cy="823392"/>
          </a:xfrm>
        </p:spPr>
        <p:txBody>
          <a:bodyPr/>
          <a:lstStyle/>
          <a:p>
            <a:r>
              <a:rPr lang="en-US" dirty="0"/>
              <a:t>Section 16, Part 2 of the SS&amp;WB Act</a:t>
            </a:r>
            <a:endParaRPr lang="en-GB" dirty="0"/>
          </a:p>
        </p:txBody>
      </p:sp>
      <p:sp>
        <p:nvSpPr>
          <p:cNvPr id="3" name="Content Placeholder 2">
            <a:extLst>
              <a:ext uri="{FF2B5EF4-FFF2-40B4-BE49-F238E27FC236}">
                <a16:creationId xmlns:a16="http://schemas.microsoft.com/office/drawing/2014/main" id="{BF8882DE-9381-48BF-B855-A55DA0F83B35}"/>
              </a:ext>
            </a:extLst>
          </p:cNvPr>
          <p:cNvSpPr>
            <a:spLocks noGrp="1"/>
          </p:cNvSpPr>
          <p:nvPr>
            <p:ph idx="1"/>
          </p:nvPr>
        </p:nvSpPr>
        <p:spPr>
          <a:xfrm>
            <a:off x="342900" y="2276872"/>
            <a:ext cx="8458200" cy="3816424"/>
          </a:xfrm>
        </p:spPr>
        <p:txBody>
          <a:bodyPr>
            <a:normAutofit fontScale="92500" lnSpcReduction="10000"/>
          </a:bodyPr>
          <a:lstStyle/>
          <a:p>
            <a:pPr marL="0" indent="0">
              <a:buNone/>
            </a:pPr>
            <a:r>
              <a:rPr lang="en-GB" sz="1800" b="1" dirty="0"/>
              <a:t>Promoting social enterprises, co-operatives, user led services and the third sector</a:t>
            </a:r>
          </a:p>
          <a:p>
            <a:pPr marL="0" indent="0">
              <a:buNone/>
            </a:pPr>
            <a:endParaRPr lang="en-GB" sz="1800" b="1" dirty="0"/>
          </a:p>
          <a:p>
            <a:pPr>
              <a:buAutoNum type="arabicParenBoth"/>
            </a:pPr>
            <a:r>
              <a:rPr lang="en-GB" sz="1800" dirty="0"/>
              <a:t>A local authority must promote—</a:t>
            </a:r>
          </a:p>
          <a:p>
            <a:pPr>
              <a:buAutoNum type="arabicParenBoth"/>
            </a:pPr>
            <a:endParaRPr lang="en-GB" sz="900" dirty="0"/>
          </a:p>
          <a:p>
            <a:pPr marL="257175" indent="-257175">
              <a:buAutoNum type="alphaLcParenR"/>
            </a:pPr>
            <a:r>
              <a:rPr lang="en-GB" sz="1800" dirty="0"/>
              <a:t>the development in its area of social enterprises to provide care and support and preventative services;</a:t>
            </a:r>
          </a:p>
          <a:p>
            <a:pPr marL="257175" indent="-257175">
              <a:buAutoNum type="alphaLcParenR"/>
            </a:pPr>
            <a:endParaRPr lang="en-GB" sz="900" dirty="0"/>
          </a:p>
          <a:p>
            <a:pPr marL="257175" indent="-257175">
              <a:buAutoNum type="alphaLcParenR"/>
            </a:pPr>
            <a:r>
              <a:rPr lang="en-GB" sz="1800" dirty="0"/>
              <a:t>the development in its area of </a:t>
            </a:r>
            <a:r>
              <a:rPr lang="en-GB" sz="1800" dirty="0">
                <a:solidFill>
                  <a:srgbClr val="FF0000"/>
                </a:solidFill>
              </a:rPr>
              <a:t>co-operative</a:t>
            </a:r>
            <a:r>
              <a:rPr lang="en-GB" sz="1800" dirty="0"/>
              <a:t> organisations or </a:t>
            </a:r>
            <a:r>
              <a:rPr lang="en-GB" sz="1800" dirty="0">
                <a:solidFill>
                  <a:srgbClr val="FF0000"/>
                </a:solidFill>
              </a:rPr>
              <a:t>arrangements</a:t>
            </a:r>
            <a:r>
              <a:rPr lang="en-GB" sz="1800" dirty="0"/>
              <a:t> to provide care and support and preventative services;</a:t>
            </a:r>
          </a:p>
          <a:p>
            <a:pPr marL="257175" indent="-257175">
              <a:buAutoNum type="alphaLcParenR"/>
            </a:pPr>
            <a:endParaRPr lang="en-GB" sz="900" dirty="0"/>
          </a:p>
          <a:p>
            <a:pPr marL="257175" indent="-257175">
              <a:buAutoNum type="alphaLcParenR"/>
            </a:pPr>
            <a:r>
              <a:rPr lang="en-GB" sz="1800" dirty="0"/>
              <a:t>the </a:t>
            </a:r>
            <a:r>
              <a:rPr lang="en-GB" sz="1800" dirty="0">
                <a:solidFill>
                  <a:srgbClr val="FF0000"/>
                </a:solidFill>
              </a:rPr>
              <a:t>involvement of persons </a:t>
            </a:r>
            <a:r>
              <a:rPr lang="en-GB" sz="1800" dirty="0"/>
              <a:t>for whom care and support or preventative services are to be provided </a:t>
            </a:r>
            <a:r>
              <a:rPr lang="en-GB" sz="1800" dirty="0">
                <a:solidFill>
                  <a:srgbClr val="FF0000"/>
                </a:solidFill>
              </a:rPr>
              <a:t>in the design and operation </a:t>
            </a:r>
            <a:r>
              <a:rPr lang="en-GB" sz="1800" dirty="0"/>
              <a:t>of that provision;</a:t>
            </a:r>
          </a:p>
          <a:p>
            <a:pPr marL="257175" indent="-257175">
              <a:buAutoNum type="alphaLcParenR"/>
            </a:pPr>
            <a:endParaRPr lang="en-GB" sz="1000" dirty="0"/>
          </a:p>
          <a:p>
            <a:pPr marL="257175" indent="-257175">
              <a:buAutoNum type="alphaLcParenR"/>
            </a:pPr>
            <a:r>
              <a:rPr lang="en-GB" sz="1800" dirty="0"/>
              <a:t>the availability in its area of care and support and preventative services from third sector organisations (whether or not the organisations are social enterprises or co-operative organisations).</a:t>
            </a:r>
          </a:p>
          <a:p>
            <a:pPr marL="257175" indent="-257175">
              <a:buAutoNum type="alphaLcParenR"/>
            </a:pPr>
            <a:endParaRPr lang="en-GB" dirty="0"/>
          </a:p>
        </p:txBody>
      </p:sp>
    </p:spTree>
    <p:extLst>
      <p:ext uri="{BB962C8B-B14F-4D97-AF65-F5344CB8AC3E}">
        <p14:creationId xmlns:p14="http://schemas.microsoft.com/office/powerpoint/2010/main" val="371714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1A6F-AB93-4027-A095-C771D4BD7A7B}"/>
              </a:ext>
            </a:extLst>
          </p:cNvPr>
          <p:cNvSpPr>
            <a:spLocks noGrp="1"/>
          </p:cNvSpPr>
          <p:nvPr>
            <p:ph type="title"/>
          </p:nvPr>
        </p:nvSpPr>
        <p:spPr/>
        <p:txBody>
          <a:bodyPr>
            <a:normAutofit fontScale="90000"/>
          </a:bodyPr>
          <a:lstStyle/>
          <a:p>
            <a:r>
              <a:rPr lang="en-US" dirty="0"/>
              <a:t>The implications for including for-profits in “social value” models in Wales</a:t>
            </a:r>
            <a:endParaRPr lang="en-GB" dirty="0"/>
          </a:p>
        </p:txBody>
      </p:sp>
      <p:sp>
        <p:nvSpPr>
          <p:cNvPr id="3" name="Content Placeholder 2">
            <a:extLst>
              <a:ext uri="{FF2B5EF4-FFF2-40B4-BE49-F238E27FC236}">
                <a16:creationId xmlns:a16="http://schemas.microsoft.com/office/drawing/2014/main" id="{B4F0D054-1DDF-4DF0-8A1F-FEF41E691FE8}"/>
              </a:ext>
            </a:extLst>
          </p:cNvPr>
          <p:cNvSpPr>
            <a:spLocks noGrp="1"/>
          </p:cNvSpPr>
          <p:nvPr>
            <p:ph idx="1"/>
          </p:nvPr>
        </p:nvSpPr>
        <p:spPr>
          <a:xfrm>
            <a:off x="285428" y="3175676"/>
            <a:ext cx="8458200" cy="2845611"/>
          </a:xfrm>
        </p:spPr>
        <p:txBody>
          <a:bodyPr>
            <a:noAutofit/>
          </a:bodyPr>
          <a:lstStyle/>
          <a:p>
            <a:pPr marL="0" indent="0">
              <a:buNone/>
            </a:pPr>
            <a:r>
              <a:rPr lang="en-GB" sz="2400" dirty="0"/>
              <a:t>Section 16 </a:t>
            </a:r>
            <a:r>
              <a:rPr lang="en-GB" sz="2400" i="1" dirty="0"/>
              <a:t>does</a:t>
            </a:r>
            <a:r>
              <a:rPr lang="en-GB" sz="2400" dirty="0"/>
              <a:t> reflect a strong push in the direction of </a:t>
            </a:r>
            <a:r>
              <a:rPr lang="en-GB" sz="2400" i="1" dirty="0"/>
              <a:t>not-for-profit</a:t>
            </a:r>
            <a:r>
              <a:rPr lang="en-GB" sz="2400" dirty="0"/>
              <a:t> organisations, but it also includes a rationale for including the </a:t>
            </a:r>
            <a:r>
              <a:rPr lang="en-GB" sz="2400" i="1" dirty="0"/>
              <a:t>for-profit</a:t>
            </a:r>
            <a:r>
              <a:rPr lang="en-GB" sz="2400" dirty="0"/>
              <a:t> sector:</a:t>
            </a:r>
          </a:p>
          <a:p>
            <a:pPr lvl="1"/>
            <a:r>
              <a:rPr lang="en-GB" dirty="0"/>
              <a:t>They too can co-operate with others</a:t>
            </a:r>
          </a:p>
          <a:p>
            <a:pPr lvl="1"/>
            <a:r>
              <a:rPr lang="en-GB" dirty="0"/>
              <a:t>They too can involve users in the design and operation of their provision</a:t>
            </a:r>
          </a:p>
          <a:p>
            <a:pPr lvl="1"/>
            <a:r>
              <a:rPr lang="en-GB" dirty="0"/>
              <a:t>They can also change…</a:t>
            </a:r>
          </a:p>
        </p:txBody>
      </p:sp>
    </p:spTree>
    <p:extLst>
      <p:ext uri="{BB962C8B-B14F-4D97-AF65-F5344CB8AC3E}">
        <p14:creationId xmlns:p14="http://schemas.microsoft.com/office/powerpoint/2010/main" val="238918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515672" cy="1111424"/>
          </a:xfrm>
        </p:spPr>
        <p:txBody>
          <a:bodyPr/>
          <a:lstStyle/>
          <a:p>
            <a:r>
              <a:rPr lang="en-US" sz="3200" dirty="0"/>
              <a:t>The five principle-based goals of the Act:</a:t>
            </a:r>
            <a:br>
              <a:rPr lang="en-US" sz="3200" dirty="0"/>
            </a:br>
            <a:r>
              <a:rPr lang="en-US" sz="3200" dirty="0"/>
              <a:t>and why not-for-profits might have an edge</a:t>
            </a:r>
            <a:endParaRPr lang="en-GB" sz="3200" dirty="0"/>
          </a:p>
        </p:txBody>
      </p:sp>
      <p:graphicFrame>
        <p:nvGraphicFramePr>
          <p:cNvPr id="6" name="Table 6">
            <a:extLst>
              <a:ext uri="{FF2B5EF4-FFF2-40B4-BE49-F238E27FC236}">
                <a16:creationId xmlns:a16="http://schemas.microsoft.com/office/drawing/2014/main" id="{31D52253-9544-482F-90D9-1529CF194DB3}"/>
              </a:ext>
            </a:extLst>
          </p:cNvPr>
          <p:cNvGraphicFramePr>
            <a:graphicFrameLocks noGrp="1"/>
          </p:cNvGraphicFramePr>
          <p:nvPr>
            <p:ph idx="1"/>
            <p:extLst>
              <p:ext uri="{D42A27DB-BD31-4B8C-83A1-F6EECF244321}">
                <p14:modId xmlns:p14="http://schemas.microsoft.com/office/powerpoint/2010/main" val="2030980835"/>
              </p:ext>
            </p:extLst>
          </p:nvPr>
        </p:nvGraphicFramePr>
        <p:xfrm>
          <a:off x="342900" y="2564904"/>
          <a:ext cx="8458200" cy="3870633"/>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924555627"/>
                    </a:ext>
                  </a:extLst>
                </a:gridCol>
                <a:gridCol w="4229100">
                  <a:extLst>
                    <a:ext uri="{9D8B030D-6E8A-4147-A177-3AD203B41FA5}">
                      <a16:colId xmlns:a16="http://schemas.microsoft.com/office/drawing/2014/main" val="3422626876"/>
                    </a:ext>
                  </a:extLst>
                </a:gridCol>
              </a:tblGrid>
              <a:tr h="6702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Principle-based goals</a:t>
                      </a:r>
                      <a:endParaRPr lang="en-GB"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Not-for-profit credentials</a:t>
                      </a:r>
                      <a:endParaRPr lang="en-GB" sz="2400" dirty="0">
                        <a:solidFill>
                          <a:schemeClr val="tx1"/>
                        </a:solidFill>
                      </a:endParaRPr>
                    </a:p>
                  </a:txBody>
                  <a:tcPr/>
                </a:tc>
                <a:extLst>
                  <a:ext uri="{0D108BD9-81ED-4DB2-BD59-A6C34878D82A}">
                    <a16:rowId xmlns:a16="http://schemas.microsoft.com/office/drawing/2014/main" val="1294592778"/>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Well-being outcomes: </a:t>
                      </a:r>
                      <a:r>
                        <a:rPr lang="en-US" dirty="0"/>
                        <a:t>Providers do what matters - as people define 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directly linked to core purpose. If user-led, more likely to do “what matters”</a:t>
                      </a:r>
                      <a:endParaRPr lang="en-GB" dirty="0"/>
                    </a:p>
                  </a:txBody>
                  <a:tcPr/>
                </a:tc>
                <a:extLst>
                  <a:ext uri="{0D108BD9-81ED-4DB2-BD59-A6C34878D82A}">
                    <a16:rowId xmlns:a16="http://schemas.microsoft.com/office/drawing/2014/main" val="1401277708"/>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Co-production:</a:t>
                      </a:r>
                      <a:r>
                        <a:rPr lang="en-US" b="0" dirty="0"/>
                        <a:t> </a:t>
                      </a:r>
                      <a:r>
                        <a:rPr lang="en-US" dirty="0"/>
                        <a:t>They </a:t>
                      </a:r>
                      <a:r>
                        <a:rPr lang="en-US" dirty="0" err="1"/>
                        <a:t>mobilise</a:t>
                      </a:r>
                      <a:r>
                        <a:rPr lang="en-US" dirty="0"/>
                        <a:t> people’s own opinions and assets – including community</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have strong local connections. If member based, these assets are </a:t>
                      </a:r>
                      <a:r>
                        <a:rPr lang="en-US" dirty="0" err="1"/>
                        <a:t>mobilised</a:t>
                      </a:r>
                      <a:endParaRPr lang="en-GB" dirty="0"/>
                    </a:p>
                  </a:txBody>
                  <a:tcPr/>
                </a:tc>
                <a:extLst>
                  <a:ext uri="{0D108BD9-81ED-4DB2-BD59-A6C34878D82A}">
                    <a16:rowId xmlns:a16="http://schemas.microsoft.com/office/drawing/2014/main" val="3097755293"/>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Co-operation: </a:t>
                      </a:r>
                      <a:r>
                        <a:rPr lang="en-US" dirty="0"/>
                        <a:t>They work with others for shared public benefit</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Local roots and ethical values may encourage collaboration</a:t>
                      </a:r>
                      <a:endParaRPr lang="en-GB" dirty="0"/>
                    </a:p>
                  </a:txBody>
                  <a:tcPr/>
                </a:tc>
                <a:extLst>
                  <a:ext uri="{0D108BD9-81ED-4DB2-BD59-A6C34878D82A}">
                    <a16:rowId xmlns:a16="http://schemas.microsoft.com/office/drawing/2014/main" val="3003394724"/>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Prevention:</a:t>
                      </a:r>
                      <a:r>
                        <a:rPr lang="en-US" b="0" dirty="0"/>
                        <a:t> </a:t>
                      </a:r>
                      <a:r>
                        <a:rPr lang="en-US" dirty="0"/>
                        <a:t>They think long-term and act to reduce or avoid dependency</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Locality and </a:t>
                      </a:r>
                      <a:r>
                        <a:rPr lang="en-GB" baseline="0" dirty="0"/>
                        <a:t>user/carer orientation leads to whole-life/whole population engagement</a:t>
                      </a:r>
                      <a:endParaRPr lang="en-GB" dirty="0"/>
                    </a:p>
                  </a:txBody>
                  <a:tcPr/>
                </a:tc>
                <a:extLst>
                  <a:ext uri="{0D108BD9-81ED-4DB2-BD59-A6C34878D82A}">
                    <a16:rowId xmlns:a16="http://schemas.microsoft.com/office/drawing/2014/main" val="3895027891"/>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Added Value: </a:t>
                      </a:r>
                      <a:r>
                        <a:rPr lang="en-US" dirty="0"/>
                        <a:t>They strive to go beyond just delivering a contract</a:t>
                      </a:r>
                      <a:endParaRPr lang="en-GB" dirty="0"/>
                    </a:p>
                  </a:txBody>
                  <a:tcPr/>
                </a:tc>
                <a:tc>
                  <a:txBody>
                    <a:bodyPr/>
                    <a:lstStyle/>
                    <a:p>
                      <a:r>
                        <a:rPr lang="en-GB" dirty="0"/>
                        <a:t>Values and constitutions should encourage added value</a:t>
                      </a:r>
                    </a:p>
                  </a:txBody>
                  <a:tcPr/>
                </a:tc>
                <a:extLst>
                  <a:ext uri="{0D108BD9-81ED-4DB2-BD59-A6C34878D82A}">
                    <a16:rowId xmlns:a16="http://schemas.microsoft.com/office/drawing/2014/main" val="764052393"/>
                  </a:ext>
                </a:extLst>
              </a:tr>
            </a:tbl>
          </a:graphicData>
        </a:graphic>
      </p:graphicFrame>
    </p:spTree>
    <p:extLst>
      <p:ext uri="{BB962C8B-B14F-4D97-AF65-F5344CB8AC3E}">
        <p14:creationId xmlns:p14="http://schemas.microsoft.com/office/powerpoint/2010/main" val="49558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A140-7AC5-426C-9F21-112E28663381}"/>
              </a:ext>
            </a:extLst>
          </p:cNvPr>
          <p:cNvSpPr>
            <a:spLocks noGrp="1"/>
          </p:cNvSpPr>
          <p:nvPr>
            <p:ph type="title"/>
          </p:nvPr>
        </p:nvSpPr>
        <p:spPr/>
        <p:txBody>
          <a:bodyPr/>
          <a:lstStyle/>
          <a:p>
            <a:r>
              <a:rPr lang="en-GB" sz="3200" dirty="0"/>
              <a:t>Alignment with other Welsh laws and policies</a:t>
            </a:r>
          </a:p>
        </p:txBody>
      </p:sp>
      <p:graphicFrame>
        <p:nvGraphicFramePr>
          <p:cNvPr id="4" name="Table 4">
            <a:extLst>
              <a:ext uri="{FF2B5EF4-FFF2-40B4-BE49-F238E27FC236}">
                <a16:creationId xmlns:a16="http://schemas.microsoft.com/office/drawing/2014/main" id="{9AF9631A-15DA-4880-A3AB-8247B9CCC5CF}"/>
              </a:ext>
            </a:extLst>
          </p:cNvPr>
          <p:cNvGraphicFramePr>
            <a:graphicFrameLocks noGrp="1"/>
          </p:cNvGraphicFramePr>
          <p:nvPr>
            <p:ph idx="1"/>
            <p:extLst>
              <p:ext uri="{D42A27DB-BD31-4B8C-83A1-F6EECF244321}">
                <p14:modId xmlns:p14="http://schemas.microsoft.com/office/powerpoint/2010/main" val="732257429"/>
              </p:ext>
            </p:extLst>
          </p:nvPr>
        </p:nvGraphicFramePr>
        <p:xfrm>
          <a:off x="353392" y="2180497"/>
          <a:ext cx="8458200" cy="384048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830623661"/>
                    </a:ext>
                  </a:extLst>
                </a:gridCol>
                <a:gridCol w="2114550">
                  <a:extLst>
                    <a:ext uri="{9D8B030D-6E8A-4147-A177-3AD203B41FA5}">
                      <a16:colId xmlns:a16="http://schemas.microsoft.com/office/drawing/2014/main" val="535501020"/>
                    </a:ext>
                  </a:extLst>
                </a:gridCol>
                <a:gridCol w="2114550">
                  <a:extLst>
                    <a:ext uri="{9D8B030D-6E8A-4147-A177-3AD203B41FA5}">
                      <a16:colId xmlns:a16="http://schemas.microsoft.com/office/drawing/2014/main" val="3626811940"/>
                    </a:ext>
                  </a:extLst>
                </a:gridCol>
                <a:gridCol w="2114550">
                  <a:extLst>
                    <a:ext uri="{9D8B030D-6E8A-4147-A177-3AD203B41FA5}">
                      <a16:colId xmlns:a16="http://schemas.microsoft.com/office/drawing/2014/main" val="2408275926"/>
                    </a:ext>
                  </a:extLst>
                </a:gridCol>
              </a:tblGrid>
              <a:tr h="370840">
                <a:tc>
                  <a:txBody>
                    <a:bodyPr/>
                    <a:lstStyle/>
                    <a:p>
                      <a:pPr algn="ctr"/>
                      <a:r>
                        <a:rPr lang="en-GB" dirty="0">
                          <a:solidFill>
                            <a:schemeClr val="tx1"/>
                          </a:solidFill>
                        </a:rPr>
                        <a:t>Social Services &amp; WB Act</a:t>
                      </a:r>
                    </a:p>
                  </a:txBody>
                  <a:tcPr/>
                </a:tc>
                <a:tc>
                  <a:txBody>
                    <a:bodyPr/>
                    <a:lstStyle/>
                    <a:p>
                      <a:pPr algn="ctr"/>
                      <a:r>
                        <a:rPr lang="en-GB" dirty="0">
                          <a:solidFill>
                            <a:schemeClr val="tx1"/>
                          </a:solidFill>
                        </a:rPr>
                        <a:t>Healthier Wales</a:t>
                      </a:r>
                    </a:p>
                  </a:txBody>
                  <a:tcPr/>
                </a:tc>
                <a:tc>
                  <a:txBody>
                    <a:bodyPr/>
                    <a:lstStyle/>
                    <a:p>
                      <a:pPr algn="ctr"/>
                      <a:r>
                        <a:rPr lang="en-GB" dirty="0">
                          <a:solidFill>
                            <a:schemeClr val="tx1"/>
                          </a:solidFill>
                        </a:rPr>
                        <a:t>Future Generations Act</a:t>
                      </a:r>
                    </a:p>
                  </a:txBody>
                  <a:tcPr/>
                </a:tc>
                <a:tc>
                  <a:txBody>
                    <a:bodyPr/>
                    <a:lstStyle/>
                    <a:p>
                      <a:pPr algn="ctr"/>
                      <a:r>
                        <a:rPr lang="en-GB" dirty="0">
                          <a:solidFill>
                            <a:schemeClr val="tx1"/>
                          </a:solidFill>
                        </a:rPr>
                        <a:t>Foundational Economy</a:t>
                      </a:r>
                    </a:p>
                  </a:txBody>
                  <a:tcPr/>
                </a:tc>
                <a:extLst>
                  <a:ext uri="{0D108BD9-81ED-4DB2-BD59-A6C34878D82A}">
                    <a16:rowId xmlns:a16="http://schemas.microsoft.com/office/drawing/2014/main" val="89545065"/>
                  </a:ext>
                </a:extLst>
              </a:tr>
              <a:tr h="370840">
                <a:tc>
                  <a:txBody>
                    <a:bodyPr/>
                    <a:lstStyle/>
                    <a:p>
                      <a:r>
                        <a:rPr lang="en-GB" dirty="0"/>
                        <a:t>Well-being outcomes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Well-being outcomes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Well-being outcomes</a:t>
                      </a:r>
                    </a:p>
                  </a:txBody>
                  <a:tcPr/>
                </a:tc>
                <a:tc>
                  <a:txBody>
                    <a:bodyPr/>
                    <a:lstStyle/>
                    <a:p>
                      <a:r>
                        <a:rPr lang="en-GB" dirty="0"/>
                        <a:t>Decent lives and</a:t>
                      </a:r>
                      <a:r>
                        <a:rPr lang="en-GB" baseline="0" dirty="0"/>
                        <a:t> communities</a:t>
                      </a:r>
                      <a:endParaRPr lang="en-GB" dirty="0"/>
                    </a:p>
                  </a:txBody>
                  <a:tcPr/>
                </a:tc>
                <a:extLst>
                  <a:ext uri="{0D108BD9-81ED-4DB2-BD59-A6C34878D82A}">
                    <a16:rowId xmlns:a16="http://schemas.microsoft.com/office/drawing/2014/main" val="2036391518"/>
                  </a:ext>
                </a:extLst>
              </a:tr>
              <a:tr h="370840">
                <a:tc>
                  <a:txBody>
                    <a:bodyPr/>
                    <a:lstStyle/>
                    <a:p>
                      <a:r>
                        <a:rPr lang="en-GB" dirty="0"/>
                        <a:t>Voice and Control / Coproduction</a:t>
                      </a:r>
                    </a:p>
                  </a:txBody>
                  <a:tcPr/>
                </a:tc>
                <a:tc>
                  <a:txBody>
                    <a:bodyPr/>
                    <a:lstStyle/>
                    <a:p>
                      <a:r>
                        <a:rPr lang="en-GB" dirty="0"/>
                        <a:t>Coproduction</a:t>
                      </a:r>
                    </a:p>
                  </a:txBody>
                  <a:tcPr/>
                </a:tc>
                <a:tc>
                  <a:txBody>
                    <a:bodyPr/>
                    <a:lstStyle/>
                    <a:p>
                      <a:r>
                        <a:rPr lang="en-GB" dirty="0"/>
                        <a:t>Citizen</a:t>
                      </a:r>
                      <a:r>
                        <a:rPr lang="en-GB" baseline="0" dirty="0"/>
                        <a:t> / User </a:t>
                      </a:r>
                      <a:r>
                        <a:rPr lang="en-GB" dirty="0"/>
                        <a:t>Involvement</a:t>
                      </a:r>
                    </a:p>
                  </a:txBody>
                  <a:tcPr/>
                </a:tc>
                <a:tc>
                  <a:txBody>
                    <a:bodyPr/>
                    <a:lstStyle/>
                    <a:p>
                      <a:r>
                        <a:rPr lang="en-GB" dirty="0"/>
                        <a:t>Bottom-up </a:t>
                      </a:r>
                      <a:r>
                        <a:rPr lang="en-GB" baseline="0" dirty="0"/>
                        <a:t>solutions</a:t>
                      </a:r>
                      <a:endParaRPr lang="en-GB" dirty="0"/>
                    </a:p>
                  </a:txBody>
                  <a:tcPr/>
                </a:tc>
                <a:extLst>
                  <a:ext uri="{0D108BD9-81ED-4DB2-BD59-A6C34878D82A}">
                    <a16:rowId xmlns:a16="http://schemas.microsoft.com/office/drawing/2014/main" val="4244229131"/>
                  </a:ext>
                </a:extLst>
              </a:tr>
              <a:tr h="370840">
                <a:tc>
                  <a:txBody>
                    <a:bodyPr/>
                    <a:lstStyle/>
                    <a:p>
                      <a:r>
                        <a:rPr lang="en-GB" dirty="0"/>
                        <a:t>Partnership and Integration</a:t>
                      </a:r>
                    </a:p>
                  </a:txBody>
                  <a:tcPr/>
                </a:tc>
                <a:tc>
                  <a:txBody>
                    <a:bodyPr/>
                    <a:lstStyle/>
                    <a:p>
                      <a:r>
                        <a:rPr lang="en-GB" dirty="0"/>
                        <a:t>Partnership</a:t>
                      </a:r>
                    </a:p>
                  </a:txBody>
                  <a:tcPr/>
                </a:tc>
                <a:tc>
                  <a:txBody>
                    <a:bodyPr/>
                    <a:lstStyle/>
                    <a:p>
                      <a:r>
                        <a:rPr lang="en-GB" dirty="0"/>
                        <a:t>Collaboration</a:t>
                      </a:r>
                    </a:p>
                  </a:txBody>
                  <a:tcPr/>
                </a:tc>
                <a:tc>
                  <a:txBody>
                    <a:bodyPr/>
                    <a:lstStyle/>
                    <a:p>
                      <a:r>
                        <a:rPr lang="en-GB" dirty="0"/>
                        <a:t>Cross-sector</a:t>
                      </a:r>
                      <a:r>
                        <a:rPr lang="en-GB" baseline="0" dirty="0"/>
                        <a:t> place-making</a:t>
                      </a:r>
                      <a:endParaRPr lang="en-GB" dirty="0"/>
                    </a:p>
                  </a:txBody>
                  <a:tcPr/>
                </a:tc>
                <a:extLst>
                  <a:ext uri="{0D108BD9-81ED-4DB2-BD59-A6C34878D82A}">
                    <a16:rowId xmlns:a16="http://schemas.microsoft.com/office/drawing/2014/main" val="1823432241"/>
                  </a:ext>
                </a:extLst>
              </a:tr>
              <a:tr h="370840">
                <a:tc>
                  <a:txBody>
                    <a:bodyPr/>
                    <a:lstStyle/>
                    <a:p>
                      <a:r>
                        <a:rPr lang="en-GB" dirty="0"/>
                        <a:t>Early</a:t>
                      </a:r>
                      <a:r>
                        <a:rPr lang="en-GB" baseline="0" dirty="0"/>
                        <a:t> Intervention / </a:t>
                      </a:r>
                      <a:r>
                        <a:rPr lang="en-GB" dirty="0"/>
                        <a:t>Prevention</a:t>
                      </a:r>
                    </a:p>
                  </a:txBody>
                  <a:tcPr/>
                </a:tc>
                <a:tc>
                  <a:txBody>
                    <a:bodyPr/>
                    <a:lstStyle/>
                    <a:p>
                      <a:r>
                        <a:rPr lang="en-GB" dirty="0"/>
                        <a:t>Prevention</a:t>
                      </a:r>
                    </a:p>
                  </a:txBody>
                  <a:tcPr/>
                </a:tc>
                <a:tc>
                  <a:txBody>
                    <a:bodyPr/>
                    <a:lstStyle/>
                    <a:p>
                      <a:r>
                        <a:rPr lang="en-GB" dirty="0"/>
                        <a:t>Prevention</a:t>
                      </a:r>
                    </a:p>
                  </a:txBody>
                  <a:tcPr/>
                </a:tc>
                <a:tc>
                  <a:txBody>
                    <a:bodyPr/>
                    <a:lstStyle/>
                    <a:p>
                      <a:r>
                        <a:rPr lang="en-GB" dirty="0"/>
                        <a:t>Community</a:t>
                      </a:r>
                      <a:r>
                        <a:rPr lang="en-GB" baseline="0" dirty="0"/>
                        <a:t> development</a:t>
                      </a:r>
                      <a:endParaRPr lang="en-GB" dirty="0"/>
                    </a:p>
                  </a:txBody>
                  <a:tcPr/>
                </a:tc>
                <a:extLst>
                  <a:ext uri="{0D108BD9-81ED-4DB2-BD59-A6C34878D82A}">
                    <a16:rowId xmlns:a16="http://schemas.microsoft.com/office/drawing/2014/main" val="1701623027"/>
                  </a:ext>
                </a:extLst>
              </a:tr>
              <a:tr h="370840">
                <a:tc>
                  <a:txBody>
                    <a:bodyPr/>
                    <a:lstStyle/>
                    <a:p>
                      <a:r>
                        <a:rPr lang="en-GB" dirty="0"/>
                        <a:t>Added Value</a:t>
                      </a:r>
                    </a:p>
                  </a:txBody>
                  <a:tcPr/>
                </a:tc>
                <a:tc>
                  <a:txBody>
                    <a:bodyPr/>
                    <a:lstStyle/>
                    <a:p>
                      <a:r>
                        <a:rPr lang="en-GB" dirty="0"/>
                        <a:t>Added or Increased</a:t>
                      </a:r>
                      <a:r>
                        <a:rPr lang="en-GB" baseline="0" dirty="0"/>
                        <a:t> Value</a:t>
                      </a:r>
                      <a:endParaRPr lang="en-GB" dirty="0"/>
                    </a:p>
                  </a:txBody>
                  <a:tcPr/>
                </a:tc>
                <a:tc>
                  <a:txBody>
                    <a:bodyPr/>
                    <a:lstStyle/>
                    <a:p>
                      <a:r>
                        <a:rPr lang="en-GB" dirty="0"/>
                        <a:t>Long-term</a:t>
                      </a:r>
                    </a:p>
                  </a:txBody>
                  <a:tcPr/>
                </a:tc>
                <a:tc>
                  <a:txBody>
                    <a:bodyPr/>
                    <a:lstStyle/>
                    <a:p>
                      <a:r>
                        <a:rPr lang="en-GB" baseline="0" dirty="0"/>
                        <a:t>Trusted suppliers – recycling funds</a:t>
                      </a:r>
                      <a:endParaRPr lang="en-GB" dirty="0"/>
                    </a:p>
                  </a:txBody>
                  <a:tcPr/>
                </a:tc>
                <a:extLst>
                  <a:ext uri="{0D108BD9-81ED-4DB2-BD59-A6C34878D82A}">
                    <a16:rowId xmlns:a16="http://schemas.microsoft.com/office/drawing/2014/main" val="3470836367"/>
                  </a:ext>
                </a:extLst>
              </a:tr>
            </a:tbl>
          </a:graphicData>
        </a:graphic>
      </p:graphicFrame>
    </p:spTree>
    <p:extLst>
      <p:ext uri="{BB962C8B-B14F-4D97-AF65-F5344CB8AC3E}">
        <p14:creationId xmlns:p14="http://schemas.microsoft.com/office/powerpoint/2010/main" val="74209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515672" cy="1111424"/>
          </a:xfrm>
        </p:spPr>
        <p:txBody>
          <a:bodyPr/>
          <a:lstStyle/>
          <a:p>
            <a:r>
              <a:rPr lang="en-US" sz="3200" dirty="0"/>
              <a:t>The five principle-based goals from the Act:</a:t>
            </a:r>
            <a:br>
              <a:rPr lang="en-US" sz="3200" dirty="0"/>
            </a:br>
            <a:r>
              <a:rPr lang="en-US" sz="3200" dirty="0"/>
              <a:t>and why not-for-profits might have an edge</a:t>
            </a:r>
            <a:endParaRPr lang="en-GB" sz="3200" dirty="0"/>
          </a:p>
        </p:txBody>
      </p:sp>
      <p:graphicFrame>
        <p:nvGraphicFramePr>
          <p:cNvPr id="6" name="Table 6">
            <a:extLst>
              <a:ext uri="{FF2B5EF4-FFF2-40B4-BE49-F238E27FC236}">
                <a16:creationId xmlns:a16="http://schemas.microsoft.com/office/drawing/2014/main" id="{31D52253-9544-482F-90D9-1529CF194DB3}"/>
              </a:ext>
            </a:extLst>
          </p:cNvPr>
          <p:cNvGraphicFramePr>
            <a:graphicFrameLocks noGrp="1"/>
          </p:cNvGraphicFramePr>
          <p:nvPr>
            <p:ph idx="1"/>
            <p:extLst>
              <p:ext uri="{D42A27DB-BD31-4B8C-83A1-F6EECF244321}">
                <p14:modId xmlns:p14="http://schemas.microsoft.com/office/powerpoint/2010/main" val="2829791357"/>
              </p:ext>
            </p:extLst>
          </p:nvPr>
        </p:nvGraphicFramePr>
        <p:xfrm>
          <a:off x="342900" y="2564904"/>
          <a:ext cx="8458200" cy="3870633"/>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924555627"/>
                    </a:ext>
                  </a:extLst>
                </a:gridCol>
                <a:gridCol w="4229100">
                  <a:extLst>
                    <a:ext uri="{9D8B030D-6E8A-4147-A177-3AD203B41FA5}">
                      <a16:colId xmlns:a16="http://schemas.microsoft.com/office/drawing/2014/main" val="3422626876"/>
                    </a:ext>
                  </a:extLst>
                </a:gridCol>
              </a:tblGrid>
              <a:tr h="6702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Principle-based goals</a:t>
                      </a:r>
                      <a:endParaRPr lang="en-GB"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Not-for-profit credentials</a:t>
                      </a:r>
                      <a:endParaRPr lang="en-GB" sz="2400" dirty="0">
                        <a:solidFill>
                          <a:schemeClr val="tx1"/>
                        </a:solidFill>
                      </a:endParaRPr>
                    </a:p>
                  </a:txBody>
                  <a:tcPr/>
                </a:tc>
                <a:extLst>
                  <a:ext uri="{0D108BD9-81ED-4DB2-BD59-A6C34878D82A}">
                    <a16:rowId xmlns:a16="http://schemas.microsoft.com/office/drawing/2014/main" val="1294592778"/>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Well-being outcomes: </a:t>
                      </a:r>
                      <a:r>
                        <a:rPr lang="en-US" dirty="0"/>
                        <a:t>They do what matters - as people define 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directly linked to core purpose. If user-led, more likely to do “what matters”</a:t>
                      </a:r>
                      <a:endParaRPr lang="en-GB" dirty="0"/>
                    </a:p>
                  </a:txBody>
                  <a:tcPr/>
                </a:tc>
                <a:extLst>
                  <a:ext uri="{0D108BD9-81ED-4DB2-BD59-A6C34878D82A}">
                    <a16:rowId xmlns:a16="http://schemas.microsoft.com/office/drawing/2014/main" val="1401277708"/>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Co-production:</a:t>
                      </a:r>
                      <a:r>
                        <a:rPr lang="en-US" b="0" dirty="0"/>
                        <a:t> </a:t>
                      </a:r>
                      <a:r>
                        <a:rPr lang="en-US" dirty="0"/>
                        <a:t>They </a:t>
                      </a:r>
                      <a:r>
                        <a:rPr lang="en-US" dirty="0" err="1"/>
                        <a:t>mobilise</a:t>
                      </a:r>
                      <a:r>
                        <a:rPr lang="en-US" dirty="0"/>
                        <a:t> people’s own opinions and assets – including community</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have strong local connections. If member based, these assets are </a:t>
                      </a:r>
                      <a:r>
                        <a:rPr lang="en-US" dirty="0" err="1"/>
                        <a:t>mobilised</a:t>
                      </a:r>
                      <a:endParaRPr lang="en-GB" dirty="0"/>
                    </a:p>
                  </a:txBody>
                  <a:tcPr/>
                </a:tc>
                <a:extLst>
                  <a:ext uri="{0D108BD9-81ED-4DB2-BD59-A6C34878D82A}">
                    <a16:rowId xmlns:a16="http://schemas.microsoft.com/office/drawing/2014/main" val="3097755293"/>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Co-operation: </a:t>
                      </a:r>
                      <a:r>
                        <a:rPr lang="en-US" dirty="0"/>
                        <a:t>They work with others for shared public benefit</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Local roots and ethical values may encourage collaboration</a:t>
                      </a:r>
                      <a:endParaRPr lang="en-GB" dirty="0"/>
                    </a:p>
                  </a:txBody>
                  <a:tcPr/>
                </a:tc>
                <a:extLst>
                  <a:ext uri="{0D108BD9-81ED-4DB2-BD59-A6C34878D82A}">
                    <a16:rowId xmlns:a16="http://schemas.microsoft.com/office/drawing/2014/main" val="3003394724"/>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Prevention:</a:t>
                      </a:r>
                      <a:r>
                        <a:rPr lang="en-US" b="0" dirty="0"/>
                        <a:t> </a:t>
                      </a:r>
                      <a:r>
                        <a:rPr lang="en-US" dirty="0"/>
                        <a:t>They think long-term and act to reduce or avoid dependency</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Locality and </a:t>
                      </a:r>
                      <a:r>
                        <a:rPr lang="en-GB" baseline="0" dirty="0"/>
                        <a:t>user/carer orientation leads to whole-life/whole population engagement</a:t>
                      </a:r>
                      <a:endParaRPr lang="en-GB" dirty="0"/>
                    </a:p>
                  </a:txBody>
                  <a:tcPr/>
                </a:tc>
                <a:extLst>
                  <a:ext uri="{0D108BD9-81ED-4DB2-BD59-A6C34878D82A}">
                    <a16:rowId xmlns:a16="http://schemas.microsoft.com/office/drawing/2014/main" val="3895027891"/>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Added Value: </a:t>
                      </a:r>
                      <a:r>
                        <a:rPr lang="en-US" dirty="0"/>
                        <a:t>They strive to go beyond just delivering a contract</a:t>
                      </a:r>
                      <a:endParaRPr lang="en-GB" dirty="0"/>
                    </a:p>
                  </a:txBody>
                  <a:tcPr/>
                </a:tc>
                <a:tc>
                  <a:txBody>
                    <a:bodyPr/>
                    <a:lstStyle/>
                    <a:p>
                      <a:r>
                        <a:rPr lang="en-GB" dirty="0"/>
                        <a:t>Values and constitutions should encourage added value</a:t>
                      </a:r>
                    </a:p>
                  </a:txBody>
                  <a:tcPr/>
                </a:tc>
                <a:extLst>
                  <a:ext uri="{0D108BD9-81ED-4DB2-BD59-A6C34878D82A}">
                    <a16:rowId xmlns:a16="http://schemas.microsoft.com/office/drawing/2014/main" val="764052393"/>
                  </a:ext>
                </a:extLst>
              </a:tr>
            </a:tbl>
          </a:graphicData>
        </a:graphic>
      </p:graphicFrame>
      <p:sp>
        <p:nvSpPr>
          <p:cNvPr id="4" name="Rectangle 3">
            <a:extLst>
              <a:ext uri="{FF2B5EF4-FFF2-40B4-BE49-F238E27FC236}">
                <a16:creationId xmlns:a16="http://schemas.microsoft.com/office/drawing/2014/main" id="{2E0FBC68-6F8A-4B1D-B53B-C0BB1B71D266}"/>
              </a:ext>
            </a:extLst>
          </p:cNvPr>
          <p:cNvSpPr/>
          <p:nvPr/>
        </p:nvSpPr>
        <p:spPr bwMode="auto">
          <a:xfrm>
            <a:off x="2133092" y="3429000"/>
            <a:ext cx="4896544" cy="269856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sp>
        <p:nvSpPr>
          <p:cNvPr id="7" name="TextBox 6">
            <a:extLst>
              <a:ext uri="{FF2B5EF4-FFF2-40B4-BE49-F238E27FC236}">
                <a16:creationId xmlns:a16="http://schemas.microsoft.com/office/drawing/2014/main" id="{7BE13E03-2B9B-4877-A402-AD8A7713D87A}"/>
              </a:ext>
            </a:extLst>
          </p:cNvPr>
          <p:cNvSpPr txBox="1"/>
          <p:nvPr/>
        </p:nvSpPr>
        <p:spPr>
          <a:xfrm>
            <a:off x="2098159" y="3501007"/>
            <a:ext cx="4896544" cy="2554545"/>
          </a:xfrm>
          <a:prstGeom prst="rect">
            <a:avLst/>
          </a:prstGeom>
          <a:noFill/>
        </p:spPr>
        <p:txBody>
          <a:bodyPr wrap="square" rtlCol="0">
            <a:spAutoFit/>
          </a:bodyPr>
          <a:lstStyle/>
          <a:p>
            <a:r>
              <a:rPr lang="en-US" sz="3200" dirty="0">
                <a:solidFill>
                  <a:srgbClr val="FF0000"/>
                </a:solidFill>
                <a:latin typeface="Segoe UI" panose="020B0502040204020203" pitchFamily="34" charset="0"/>
                <a:cs typeface="Segoe UI" panose="020B0502040204020203" pitchFamily="34" charset="0"/>
              </a:rPr>
              <a:t>Commissioners can’t just presume an organization has an edge, especially when applying contract regulations</a:t>
            </a:r>
            <a:endParaRPr lang="en-GB" dirty="0">
              <a:solidFill>
                <a:srgbClr val="FF0000"/>
              </a:solidFill>
            </a:endParaRPr>
          </a:p>
        </p:txBody>
      </p:sp>
    </p:spTree>
    <p:extLst>
      <p:ext uri="{BB962C8B-B14F-4D97-AF65-F5344CB8AC3E}">
        <p14:creationId xmlns:p14="http://schemas.microsoft.com/office/powerpoint/2010/main" val="328277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8891-3B6F-4C22-B31B-D8B535CDA0A0}"/>
              </a:ext>
            </a:extLst>
          </p:cNvPr>
          <p:cNvSpPr>
            <a:spLocks noGrp="1"/>
          </p:cNvSpPr>
          <p:nvPr>
            <p:ph type="title"/>
          </p:nvPr>
        </p:nvSpPr>
        <p:spPr/>
        <p:txBody>
          <a:bodyPr>
            <a:normAutofit/>
          </a:bodyPr>
          <a:lstStyle/>
          <a:p>
            <a:r>
              <a:rPr lang="en-US" sz="3200" dirty="0"/>
              <a:t>Commissioning for multiple outcomes – the procurement route </a:t>
            </a:r>
            <a:endParaRPr lang="en-GB" sz="3200" dirty="0"/>
          </a:p>
        </p:txBody>
      </p:sp>
      <p:graphicFrame>
        <p:nvGraphicFramePr>
          <p:cNvPr id="4" name="Table 4">
            <a:extLst>
              <a:ext uri="{FF2B5EF4-FFF2-40B4-BE49-F238E27FC236}">
                <a16:creationId xmlns:a16="http://schemas.microsoft.com/office/drawing/2014/main" id="{B746ED7E-4EFD-4723-B96C-35E562B639FD}"/>
              </a:ext>
            </a:extLst>
          </p:cNvPr>
          <p:cNvGraphicFramePr>
            <a:graphicFrameLocks noGrp="1"/>
          </p:cNvGraphicFramePr>
          <p:nvPr>
            <p:ph idx="1"/>
            <p:extLst>
              <p:ext uri="{D42A27DB-BD31-4B8C-83A1-F6EECF244321}">
                <p14:modId xmlns:p14="http://schemas.microsoft.com/office/powerpoint/2010/main" val="649491058"/>
              </p:ext>
            </p:extLst>
          </p:nvPr>
        </p:nvGraphicFramePr>
        <p:xfrm>
          <a:off x="355374" y="2444657"/>
          <a:ext cx="8458200" cy="4145280"/>
        </p:xfrm>
        <a:graphic>
          <a:graphicData uri="http://schemas.openxmlformats.org/drawingml/2006/table">
            <a:tbl>
              <a:tblPr firstRow="1" bandRow="1">
                <a:tableStyleId>{5C22544A-7EE6-4342-B048-85BDC9FD1C3A}</a:tableStyleId>
              </a:tblPr>
              <a:tblGrid>
                <a:gridCol w="4000602">
                  <a:extLst>
                    <a:ext uri="{9D8B030D-6E8A-4147-A177-3AD203B41FA5}">
                      <a16:colId xmlns:a16="http://schemas.microsoft.com/office/drawing/2014/main" val="1361322852"/>
                    </a:ext>
                  </a:extLst>
                </a:gridCol>
                <a:gridCol w="4457598">
                  <a:extLst>
                    <a:ext uri="{9D8B030D-6E8A-4147-A177-3AD203B41FA5}">
                      <a16:colId xmlns:a16="http://schemas.microsoft.com/office/drawing/2014/main" val="2292094854"/>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a:t>
                      </a:r>
                      <a:r>
                        <a:rPr lang="en-GB"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increased presence of models that:</a:t>
                      </a:r>
                      <a:endParaRPr lang="en-GB"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0" kern="1200" dirty="0">
                          <a:solidFill>
                            <a:srgbClr val="FF0000"/>
                          </a:solidFill>
                          <a:effectLst/>
                          <a:latin typeface="Calibri" panose="020F0502020204030204" pitchFamily="34" charset="0"/>
                          <a:cs typeface="Times New Roman" panose="02020603050405020304" pitchFamily="18" charset="0"/>
                        </a:rPr>
                        <a:t>HOW: </a:t>
                      </a:r>
                      <a:r>
                        <a:rPr lang="en-GB" sz="2800" b="0" kern="1200" dirty="0">
                          <a:solidFill>
                            <a:schemeClr val="tx1"/>
                          </a:solidFill>
                          <a:effectLst/>
                          <a:latin typeface="Calibri" panose="020F0502020204030204" pitchFamily="34" charset="0"/>
                          <a:cs typeface="Times New Roman" panose="02020603050405020304" pitchFamily="18" charset="0"/>
                        </a:rPr>
                        <a:t>award points for providers that</a:t>
                      </a:r>
                      <a:r>
                        <a:rPr lang="en-GB" sz="1800" b="0" kern="1200" dirty="0">
                          <a:solidFill>
                            <a:schemeClr val="tx1"/>
                          </a:solidFill>
                          <a:effectLst/>
                          <a:latin typeface="Calibri" panose="020F0502020204030204" pitchFamily="34" charset="0"/>
                          <a:cs typeface="Times New Roman" panose="02020603050405020304" pitchFamily="18" charset="0"/>
                        </a:rPr>
                        <a:t>:</a:t>
                      </a:r>
                      <a:endParaRPr lang="en-GB" b="0" dirty="0">
                        <a:solidFill>
                          <a:schemeClr val="tx1"/>
                        </a:solidFill>
                      </a:endParaRPr>
                    </a:p>
                  </a:txBody>
                  <a:tcPr/>
                </a:tc>
                <a:extLst>
                  <a:ext uri="{0D108BD9-81ED-4DB2-BD59-A6C34878D82A}">
                    <a16:rowId xmlns:a16="http://schemas.microsoft.com/office/drawing/2014/main" val="2130940135"/>
                  </a:ext>
                </a:extLst>
              </a:tr>
              <a:tr h="370840">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Achieve great </a:t>
                      </a: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well-being outcomes</a:t>
                      </a:r>
                      <a:endParaRPr lang="en-GB" dirty="0"/>
                    </a:p>
                  </a:txBody>
                  <a:tcPr/>
                </a:tc>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Co-produce well-being and enable people to connect and contribute</a:t>
                      </a:r>
                      <a:endParaRPr lang="en-GB" dirty="0"/>
                    </a:p>
                  </a:txBody>
                  <a:tcPr/>
                </a:tc>
                <a:extLst>
                  <a:ext uri="{0D108BD9-81ED-4DB2-BD59-A6C34878D82A}">
                    <a16:rowId xmlns:a16="http://schemas.microsoft.com/office/drawing/2014/main" val="3156607733"/>
                  </a:ext>
                </a:extLst>
              </a:tr>
              <a:tr h="370840">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Give users a </a:t>
                      </a: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strong voice and real control.</a:t>
                      </a:r>
                      <a:endParaRPr lang="en-GB" dirty="0"/>
                    </a:p>
                  </a:txBody>
                  <a:tcPr/>
                </a:tc>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Empower users in their constitution, and/or in their model of support</a:t>
                      </a:r>
                      <a:endParaRPr lang="en-GB" dirty="0"/>
                    </a:p>
                  </a:txBody>
                  <a:tcPr/>
                </a:tc>
                <a:extLst>
                  <a:ext uri="{0D108BD9-81ED-4DB2-BD59-A6C34878D82A}">
                    <a16:rowId xmlns:a16="http://schemas.microsoft.com/office/drawing/2014/main" val="2906195495"/>
                  </a:ext>
                </a:extLst>
              </a:tr>
              <a:tr h="370840">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Have a proactive, </a:t>
                      </a: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preventative</a:t>
                      </a: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orientation.</a:t>
                      </a:r>
                      <a:endParaRPr lang="en-GB" dirty="0"/>
                    </a:p>
                  </a:txBody>
                  <a:tcPr/>
                </a:tc>
                <a:tc>
                  <a:txBody>
                    <a:bodyPr/>
                    <a:lstStyle/>
                    <a:p>
                      <a:pPr algn="ctr"/>
                      <a:r>
                        <a:rPr lang="en-US" dirty="0"/>
                        <a:t>Demonstrate their commitment to prevention</a:t>
                      </a:r>
                      <a:endParaRPr lang="en-GB" dirty="0"/>
                    </a:p>
                  </a:txBody>
                  <a:tcPr/>
                </a:tc>
                <a:extLst>
                  <a:ext uri="{0D108BD9-81ED-4DB2-BD59-A6C34878D82A}">
                    <a16:rowId xmlns:a16="http://schemas.microsoft.com/office/drawing/2014/main" val="2332159031"/>
                  </a:ext>
                </a:extLst>
              </a:tr>
              <a:tr h="370840">
                <a:tc>
                  <a:txBody>
                    <a:bodyPr/>
                    <a:lstStyle/>
                    <a:p>
                      <a:pPr algn="ctr"/>
                      <a:r>
                        <a:rPr lang="en-US" dirty="0"/>
                        <a:t>Involve </a:t>
                      </a:r>
                      <a:r>
                        <a:rPr lang="en-US" b="1" dirty="0"/>
                        <a:t>collaboration</a:t>
                      </a:r>
                      <a:r>
                        <a:rPr lang="en-US" dirty="0"/>
                        <a:t> and partnership</a:t>
                      </a:r>
                      <a:endParaRPr lang="en-GB" dirty="0"/>
                    </a:p>
                  </a:txBody>
                  <a:tcPr/>
                </a:tc>
                <a:tc>
                  <a:txBody>
                    <a:bodyPr/>
                    <a:lstStyle/>
                    <a:p>
                      <a:pPr algn="ctr"/>
                      <a:r>
                        <a:rPr lang="en-US" dirty="0"/>
                        <a:t>Demonstrate their commitment to collaborate</a:t>
                      </a:r>
                      <a:endParaRPr lang="en-GB" dirty="0"/>
                    </a:p>
                  </a:txBody>
                  <a:tcPr/>
                </a:tc>
                <a:extLst>
                  <a:ext uri="{0D108BD9-81ED-4DB2-BD59-A6C34878D82A}">
                    <a16:rowId xmlns:a16="http://schemas.microsoft.com/office/drawing/2014/main" val="2157295489"/>
                  </a:ext>
                </a:extLst>
              </a:tr>
              <a:tr h="370840">
                <a:tc>
                  <a:txBody>
                    <a:bodyPr/>
                    <a:lstStyle/>
                    <a:p>
                      <a:pPr algn="ctr"/>
                      <a:r>
                        <a:rPr lang="en-US" b="1" dirty="0"/>
                        <a:t>Add</a:t>
                      </a:r>
                      <a:r>
                        <a:rPr lang="en-US" dirty="0"/>
                        <a:t> economic, environmental and/or social </a:t>
                      </a:r>
                      <a:r>
                        <a:rPr lang="en-US" b="1" dirty="0"/>
                        <a:t>value</a:t>
                      </a:r>
                      <a:endParaRPr lang="en-GB" b="1" dirty="0"/>
                    </a:p>
                  </a:txBody>
                  <a:tcPr/>
                </a:tc>
                <a:tc>
                  <a:txBody>
                    <a:bodyPr/>
                    <a:lstStyle/>
                    <a:p>
                      <a:pPr algn="ctr"/>
                      <a:r>
                        <a:rPr lang="en-US" dirty="0"/>
                        <a:t>Demonstrate their commitment to adding value</a:t>
                      </a:r>
                      <a:endParaRPr lang="en-GB" dirty="0"/>
                    </a:p>
                  </a:txBody>
                  <a:tcPr/>
                </a:tc>
                <a:extLst>
                  <a:ext uri="{0D108BD9-81ED-4DB2-BD59-A6C34878D82A}">
                    <a16:rowId xmlns:a16="http://schemas.microsoft.com/office/drawing/2014/main" val="853900162"/>
                  </a:ext>
                </a:extLst>
              </a:tr>
            </a:tbl>
          </a:graphicData>
        </a:graphic>
      </p:graphicFrame>
    </p:spTree>
    <p:extLst>
      <p:ext uri="{BB962C8B-B14F-4D97-AF65-F5344CB8AC3E}">
        <p14:creationId xmlns:p14="http://schemas.microsoft.com/office/powerpoint/2010/main" val="3653469095"/>
      </p:ext>
    </p:extLst>
  </p:cSld>
  <p:clrMapOvr>
    <a:masterClrMapping/>
  </p:clrMapOvr>
</p:sld>
</file>

<file path=ppt/theme/theme1.xml><?xml version="1.0" encoding="utf-8"?>
<a:theme xmlns:a="http://schemas.openxmlformats.org/drawingml/2006/main" name="Graphic design induction August2018">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DINOT"/>
        <a:ea typeface="ＭＳ Ｐゴシック"/>
        <a:cs typeface=""/>
      </a:majorFont>
      <a:minorFont>
        <a:latin typeface="DINO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alescoopmaster [Read-Only] [Compatibility Mode]" id="{5DCE4DBF-F3B9-407A-BB53-C1624D53C9A1}" vid="{4B9A11B6-05AC-444C-9C73-79B7545FD95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2faccffd78b4a84b2b2bfe4700f2094 xmlns="e4c8b987-5269-420b-b838-95c93b6dbf8a">
      <Terms xmlns="http://schemas.microsoft.com/office/infopath/2007/PartnerControls"/>
    </k2faccffd78b4a84b2b2bfe4700f2094>
    <TaxCatchAll xmlns="e4c8b987-5269-420b-b838-95c93b6dbf8a"/>
    <Useful_x0020_Document xmlns="e4c8b987-5269-420b-b838-95c93b6dbf8a">false</Useful_x0020_Document>
  </documentManagement>
</p:properties>
</file>

<file path=customXml/item4.xml><?xml version="1.0" encoding="utf-8"?>
<ct:contentTypeSchema xmlns:ct="http://schemas.microsoft.com/office/2006/metadata/contentType" xmlns:ma="http://schemas.microsoft.com/office/2006/metadata/properties/metaAttributes" ct:_="" ma:_="" ma:contentTypeName="Powerpoint Presentation" ma:contentTypeID="0x0101002ED9E45E0C1C1C4FB726ADFFBEF1C69800B5ADD5713344A74F97295E7B833AFD91" ma:contentTypeVersion="4" ma:contentTypeDescription="" ma:contentTypeScope="" ma:versionID="631850780c2c9b510bb51c49a57330d4">
  <xsd:schema xmlns:xsd="http://www.w3.org/2001/XMLSchema" xmlns:xs="http://www.w3.org/2001/XMLSchema" xmlns:p="http://schemas.microsoft.com/office/2006/metadata/properties" xmlns:ns2="e4c8b987-5269-420b-b838-95c93b6dbf8a" targetNamespace="http://schemas.microsoft.com/office/2006/metadata/properties" ma:root="true" ma:fieldsID="5e4e26a8daab2d655fc69f521d2db283" ns2:_="">
    <xsd:import namespace="e4c8b987-5269-420b-b838-95c93b6dbf8a"/>
    <xsd:element name="properties">
      <xsd:complexType>
        <xsd:sequence>
          <xsd:element name="documentManagement">
            <xsd:complexType>
              <xsd:all>
                <xsd:element ref="ns2:Useful_x0020_Document" minOccurs="0"/>
                <xsd:element ref="ns2:k2faccffd78b4a84b2b2bfe4700f2094"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8b987-5269-420b-b838-95c93b6dbf8a" elementFormDefault="qualified">
    <xsd:import namespace="http://schemas.microsoft.com/office/2006/documentManagement/types"/>
    <xsd:import namespace="http://schemas.microsoft.com/office/infopath/2007/PartnerControls"/>
    <xsd:element name="Useful_x0020_Document" ma:index="8" nillable="true" ma:displayName="Useful Document" ma:default="0" ma:description="Mark this document as useful to display it on the main home page." ma:internalName="Useful_x0020_Document">
      <xsd:simpleType>
        <xsd:restriction base="dms:Boolean"/>
      </xsd:simpleType>
    </xsd:element>
    <xsd:element name="k2faccffd78b4a84b2b2bfe4700f2094" ma:index="9" nillable="true" ma:taxonomy="true" ma:internalName="k2faccffd78b4a84b2b2bfe4700f2094" ma:taxonomyFieldName="IT_x0020_Category" ma:displayName="IT Category" ma:default="" ma:fieldId="{42faccff-d78b-4a84-b2b2-bfe4700f2094}" ma:taxonomyMulti="true" ma:sspId="ee2ba866-dbfa-4c18-831d-d6a5c9026a5a" ma:termSetId="22d91529-a638-4d7e-a201-5f5cc30bbae6"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0317fb2-cb44-46f4-8b46-94105f504a1e}" ma:internalName="TaxCatchAll" ma:showField="CatchAllData" ma:web="e4c8b987-5269-420b-b838-95c93b6dbf8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0317fb2-cb44-46f4-8b46-94105f504a1e}" ma:internalName="TaxCatchAllLabel" ma:readOnly="true" ma:showField="CatchAllDataLabel" ma:web="e4c8b987-5269-420b-b838-95c93b6dbf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C9965-DBFD-40DC-AD90-1462A220339A}">
  <ds:schemaRefs>
    <ds:schemaRef ds:uri="http://schemas.microsoft.com/office/2006/metadata/customXsn"/>
  </ds:schemaRefs>
</ds:datastoreItem>
</file>

<file path=customXml/itemProps2.xml><?xml version="1.0" encoding="utf-8"?>
<ds:datastoreItem xmlns:ds="http://schemas.openxmlformats.org/officeDocument/2006/customXml" ds:itemID="{6B488332-BB2C-47D2-B5A7-6E234A426E43}">
  <ds:schemaRefs>
    <ds:schemaRef ds:uri="http://schemas.microsoft.com/sharepoint/v3/contenttype/forms"/>
  </ds:schemaRefs>
</ds:datastoreItem>
</file>

<file path=customXml/itemProps3.xml><?xml version="1.0" encoding="utf-8"?>
<ds:datastoreItem xmlns:ds="http://schemas.openxmlformats.org/officeDocument/2006/customXml" ds:itemID="{5B49A52F-863E-4DFD-8B9C-6FCE18F6686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4c8b987-5269-420b-b838-95c93b6dbf8a"/>
    <ds:schemaRef ds:uri="http://www.w3.org/XML/1998/namespace"/>
    <ds:schemaRef ds:uri="http://purl.org/dc/dcmitype/"/>
  </ds:schemaRefs>
</ds:datastoreItem>
</file>

<file path=customXml/itemProps4.xml><?xml version="1.0" encoding="utf-8"?>
<ds:datastoreItem xmlns:ds="http://schemas.openxmlformats.org/officeDocument/2006/customXml" ds:itemID="{51F3FAAC-B2AE-464E-8AE9-1EEBA214B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8b987-5269-420b-b838-95c93b6db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Graphic%20design%20induction%20August2018</Template>
  <TotalTime>1510</TotalTime>
  <Words>3371</Words>
  <Application>Microsoft Office PowerPoint</Application>
  <PresentationFormat>On-screen Show (4:3)</PresentationFormat>
  <Paragraphs>273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DINOT</vt:lpstr>
      <vt:lpstr>Segoe UI</vt:lpstr>
      <vt:lpstr>Times</vt:lpstr>
      <vt:lpstr>Graphic design induction August2018</vt:lpstr>
      <vt:lpstr>Supporting care commissioners and procurers to promote “social value” models of delivery </vt:lpstr>
      <vt:lpstr>What is Social Value?</vt:lpstr>
      <vt:lpstr>Section 16, Part 2 of the SS&amp;WB Act</vt:lpstr>
      <vt:lpstr>Section 16, Part 2 of the SS&amp;WB Act</vt:lpstr>
      <vt:lpstr>The implications for including for-profits in “social value” models in Wales</vt:lpstr>
      <vt:lpstr>The five principle-based goals of the Act: and why not-for-profits might have an edge</vt:lpstr>
      <vt:lpstr>Alignment with other Welsh laws and policies</vt:lpstr>
      <vt:lpstr>The five principle-based goals from the Act: and why not-for-profits might have an edge</vt:lpstr>
      <vt:lpstr>Commissioning for multiple outcomes – the procurement route </vt:lpstr>
      <vt:lpstr>Commissioning for multiple outcomes: before and after procurement</vt:lpstr>
      <vt:lpstr>Building capacity “beyond the market” Some suggested commissioning goals </vt:lpstr>
      <vt:lpstr>Building capacity “beyond the market” Some suggested commissioning activities </vt:lpstr>
      <vt:lpstr>Reminder: Why the Section 16 duty is important - and due for attention</vt:lpstr>
      <vt:lpstr>Summary: the what, why and how of social value models</vt:lpstr>
      <vt:lpstr>PowerPoint Presentation</vt:lpstr>
      <vt:lpstr>Recommendations – How To</vt:lpstr>
      <vt:lpstr>Recommendations – How To</vt:lpstr>
      <vt:lpstr>Recommendations – How To</vt:lpstr>
      <vt:lpstr>Next Steps</vt:lpstr>
    </vt:vector>
  </TitlesOfParts>
  <Company>Wales Co-operative Centre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Catherine.Evans</dc:creator>
  <cp:lastModifiedBy>Rachel Pitman</cp:lastModifiedBy>
  <cp:revision>83</cp:revision>
  <dcterms:created xsi:type="dcterms:W3CDTF">2019-08-19T14:21:39Z</dcterms:created>
  <dcterms:modified xsi:type="dcterms:W3CDTF">2020-12-23T17:03:52Z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0x0101002ED9E45E0C1C1C4FB726ADFFBEF1C69800B5ADD5713344A74F97295E7B833AFD91</vt:lpwstr>
  </property>
  <property fmtid="{D5CDD505-2E9C-101B-9397-08002B2CF9AE}" pid="3" name="IT Category">
    <vt:lpwstr/>
  </property>
</Properties>
</file>